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744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1720096"/>
            <a:ext cx="7415927" cy="2129314"/>
          </a:xfrm>
          <a:prstGeom prst="rect">
            <a:avLst/>
          </a:prstGeom>
          <a:noFill/>
          <a:ln/>
        </p:spPr>
        <p:txBody>
          <a:bodyPr wrap="square" rtlCol="0" anchor="t"/>
          <a:lstStyle/>
          <a:p>
            <a:pPr marL="0" indent="0">
              <a:lnSpc>
                <a:spcPts val="8384"/>
              </a:lnSpc>
              <a:buNone/>
            </a:pPr>
            <a:r>
              <a:rPr lang="en-US" sz="6707" dirty="0">
                <a:solidFill>
                  <a:srgbClr val="AE8625"/>
                </a:solidFill>
                <a:latin typeface="Prata" pitchFamily="34" charset="0"/>
                <a:ea typeface="Prata" pitchFamily="34" charset="-122"/>
                <a:cs typeface="Prata" pitchFamily="34" charset="-120"/>
              </a:rPr>
              <a:t>Introduction to TCP/IP</a:t>
            </a:r>
            <a:endParaRPr lang="en-US" sz="6707" dirty="0"/>
          </a:p>
        </p:txBody>
      </p:sp>
      <p:sp>
        <p:nvSpPr>
          <p:cNvPr id="6" name="Text 2"/>
          <p:cNvSpPr/>
          <p:nvPr/>
        </p:nvSpPr>
        <p:spPr>
          <a:xfrm>
            <a:off x="6350437" y="4219694"/>
            <a:ext cx="7415927" cy="158019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TCP/IP is a fundamental communication protocol suite that forms the backbone of the internet and many other networks. It defines how devices interact, enabling the seamless transmission of data across vast distances.</a:t>
            </a:r>
            <a:endParaRPr lang="en-US" sz="1944" dirty="0"/>
          </a:p>
        </p:txBody>
      </p:sp>
      <p:sp>
        <p:nvSpPr>
          <p:cNvPr id="7" name="Shape 3"/>
          <p:cNvSpPr/>
          <p:nvPr/>
        </p:nvSpPr>
        <p:spPr>
          <a:xfrm>
            <a:off x="6350437" y="6096000"/>
            <a:ext cx="394930" cy="394930"/>
          </a:xfrm>
          <a:prstGeom prst="roundRect">
            <a:avLst>
              <a:gd name="adj" fmla="val 23151155"/>
            </a:avLst>
          </a:prstGeom>
          <a:noFill/>
          <a:ln w="7620">
            <a:solidFill>
              <a:srgbClr val="FFFFFF"/>
            </a:solidFill>
            <a:prstDash val="solid"/>
          </a:ln>
        </p:spPr>
      </p:sp>
      <p:sp>
        <p:nvSpPr>
          <p:cNvPr id="9" name="Text 4"/>
          <p:cNvSpPr/>
          <p:nvPr/>
        </p:nvSpPr>
        <p:spPr>
          <a:xfrm>
            <a:off x="6868716" y="6077545"/>
            <a:ext cx="4259461" cy="431959"/>
          </a:xfrm>
          <a:prstGeom prst="rect">
            <a:avLst/>
          </a:prstGeom>
          <a:noFill/>
          <a:ln/>
        </p:spPr>
        <p:txBody>
          <a:bodyPr wrap="none" rtlCol="0" anchor="t"/>
          <a:lstStyle/>
          <a:p>
            <a:pPr marL="0" indent="0" algn="l">
              <a:lnSpc>
                <a:spcPts val="3402"/>
              </a:lnSpc>
              <a:buNone/>
            </a:pPr>
            <a:r>
              <a:rPr lang="en-US" sz="2430" b="1" dirty="0">
                <a:solidFill>
                  <a:srgbClr val="CFCBBF"/>
                </a:solidFill>
                <a:latin typeface="Raleway" pitchFamily="34" charset="0"/>
                <a:ea typeface="Raleway" pitchFamily="34" charset="-122"/>
                <a:cs typeface="Raleway" pitchFamily="34" charset="-120"/>
              </a:rPr>
              <a:t>by James Makomele Ebitonyi</a:t>
            </a:r>
            <a:endParaRPr lang="en-US" sz="24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864037" y="1348264"/>
            <a:ext cx="10939701" cy="771525"/>
          </a:xfrm>
          <a:prstGeom prst="rect">
            <a:avLst/>
          </a:prstGeom>
          <a:noFill/>
          <a:ln/>
        </p:spPr>
        <p:txBody>
          <a:bodyPr wrap="none" rtlCol="0" anchor="t"/>
          <a:lstStyle/>
          <a:p>
            <a:pPr marL="0" indent="0">
              <a:lnSpc>
                <a:spcPts val="6075"/>
              </a:lnSpc>
              <a:buNone/>
            </a:pPr>
            <a:r>
              <a:rPr lang="en-US" sz="4860" dirty="0">
                <a:solidFill>
                  <a:srgbClr val="AE8625"/>
                </a:solidFill>
                <a:latin typeface="Prata" pitchFamily="34" charset="0"/>
                <a:ea typeface="Prata" pitchFamily="34" charset="-122"/>
                <a:cs typeface="Prata" pitchFamily="34" charset="-120"/>
              </a:rPr>
              <a:t>Transmission Control Protocol (TCP)</a:t>
            </a:r>
            <a:endParaRPr lang="en-US" sz="4860" dirty="0"/>
          </a:p>
        </p:txBody>
      </p:sp>
      <p:sp>
        <p:nvSpPr>
          <p:cNvPr id="5" name="Text 2"/>
          <p:cNvSpPr/>
          <p:nvPr/>
        </p:nvSpPr>
        <p:spPr>
          <a:xfrm>
            <a:off x="864037" y="2613541"/>
            <a:ext cx="12902327" cy="118514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TCP provides a reliable and ordered delivery of data between applications. It segments data into packets, ensuring each packet reaches its destination in the correct order, with error detection and retransmission if necessary.</a:t>
            </a:r>
            <a:endParaRPr lang="en-US" sz="1944" dirty="0"/>
          </a:p>
        </p:txBody>
      </p:sp>
      <p:sp>
        <p:nvSpPr>
          <p:cNvPr id="6" name="Text 3"/>
          <p:cNvSpPr/>
          <p:nvPr/>
        </p:nvSpPr>
        <p:spPr>
          <a:xfrm>
            <a:off x="864037" y="4323159"/>
            <a:ext cx="3086100"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Key Features of TCP</a:t>
            </a:r>
            <a:endParaRPr lang="en-US" sz="2430" dirty="0"/>
          </a:p>
        </p:txBody>
      </p:sp>
      <p:sp>
        <p:nvSpPr>
          <p:cNvPr id="7" name="Text 4"/>
          <p:cNvSpPr/>
          <p:nvPr/>
        </p:nvSpPr>
        <p:spPr>
          <a:xfrm>
            <a:off x="1258967" y="4955738"/>
            <a:ext cx="5755124"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CFCBBF"/>
                </a:solidFill>
                <a:latin typeface="Raleway" pitchFamily="34" charset="0"/>
                <a:ea typeface="Raleway" pitchFamily="34" charset="-122"/>
                <a:cs typeface="Raleway" pitchFamily="34" charset="-120"/>
              </a:rPr>
              <a:t>Reliable Delivery</a:t>
            </a:r>
            <a:endParaRPr lang="en-US" sz="1944" dirty="0"/>
          </a:p>
        </p:txBody>
      </p:sp>
      <p:sp>
        <p:nvSpPr>
          <p:cNvPr id="8" name="Text 5"/>
          <p:cNvSpPr/>
          <p:nvPr/>
        </p:nvSpPr>
        <p:spPr>
          <a:xfrm>
            <a:off x="1258967" y="5437108"/>
            <a:ext cx="5755124"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CFCBBF"/>
                </a:solidFill>
                <a:latin typeface="Raleway" pitchFamily="34" charset="0"/>
                <a:ea typeface="Raleway" pitchFamily="34" charset="-122"/>
                <a:cs typeface="Raleway" pitchFamily="34" charset="-120"/>
              </a:rPr>
              <a:t>Ordered Delivery</a:t>
            </a:r>
            <a:endParaRPr lang="en-US" sz="1944" dirty="0"/>
          </a:p>
        </p:txBody>
      </p:sp>
      <p:sp>
        <p:nvSpPr>
          <p:cNvPr id="9" name="Text 6"/>
          <p:cNvSpPr/>
          <p:nvPr/>
        </p:nvSpPr>
        <p:spPr>
          <a:xfrm>
            <a:off x="1258967" y="5918478"/>
            <a:ext cx="5755124"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CFCBBF"/>
                </a:solidFill>
                <a:latin typeface="Raleway" pitchFamily="34" charset="0"/>
                <a:ea typeface="Raleway" pitchFamily="34" charset="-122"/>
                <a:cs typeface="Raleway" pitchFamily="34" charset="-120"/>
              </a:rPr>
              <a:t>Error Checking</a:t>
            </a:r>
            <a:endParaRPr lang="en-US" sz="1944" dirty="0"/>
          </a:p>
        </p:txBody>
      </p:sp>
      <p:sp>
        <p:nvSpPr>
          <p:cNvPr id="10" name="Text 7"/>
          <p:cNvSpPr/>
          <p:nvPr/>
        </p:nvSpPr>
        <p:spPr>
          <a:xfrm>
            <a:off x="1258967" y="6399848"/>
            <a:ext cx="5755124"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CFCBBF"/>
                </a:solidFill>
                <a:latin typeface="Raleway" pitchFamily="34" charset="0"/>
                <a:ea typeface="Raleway" pitchFamily="34" charset="-122"/>
                <a:cs typeface="Raleway" pitchFamily="34" charset="-120"/>
              </a:rPr>
              <a:t>Flow Control</a:t>
            </a:r>
            <a:endParaRPr lang="en-US" sz="1944" dirty="0"/>
          </a:p>
        </p:txBody>
      </p:sp>
      <p:sp>
        <p:nvSpPr>
          <p:cNvPr id="11" name="Text 8"/>
          <p:cNvSpPr/>
          <p:nvPr/>
        </p:nvSpPr>
        <p:spPr>
          <a:xfrm>
            <a:off x="7623929" y="4323159"/>
            <a:ext cx="3086100"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TCP in Action</a:t>
            </a:r>
            <a:endParaRPr lang="en-US" sz="2430" dirty="0"/>
          </a:p>
        </p:txBody>
      </p:sp>
      <p:sp>
        <p:nvSpPr>
          <p:cNvPr id="12" name="Text 9"/>
          <p:cNvSpPr/>
          <p:nvPr/>
        </p:nvSpPr>
        <p:spPr>
          <a:xfrm>
            <a:off x="7623929" y="4955738"/>
            <a:ext cx="6150054" cy="158019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When you browse the web, TCP ensures that the web pages you request are delivered completely and in the right order. It also handles any errors that might occur during transmission.</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93869" y="879872"/>
            <a:ext cx="5143024" cy="631746"/>
          </a:xfrm>
          <a:prstGeom prst="rect">
            <a:avLst/>
          </a:prstGeom>
          <a:noFill/>
          <a:ln/>
        </p:spPr>
        <p:txBody>
          <a:bodyPr wrap="none" rtlCol="0" anchor="t"/>
          <a:lstStyle/>
          <a:p>
            <a:pPr marL="0" indent="0">
              <a:lnSpc>
                <a:spcPts val="4974"/>
              </a:lnSpc>
              <a:buNone/>
            </a:pPr>
            <a:r>
              <a:rPr lang="en-US" sz="3979" dirty="0">
                <a:solidFill>
                  <a:srgbClr val="AE8625"/>
                </a:solidFill>
                <a:latin typeface="Prata" pitchFamily="34" charset="0"/>
                <a:ea typeface="Prata" pitchFamily="34" charset="-122"/>
                <a:cs typeface="Prata" pitchFamily="34" charset="-120"/>
              </a:rPr>
              <a:t>Internet Protocol (IP)</a:t>
            </a:r>
            <a:endParaRPr lang="en-US" sz="3979" dirty="0"/>
          </a:p>
        </p:txBody>
      </p:sp>
      <p:sp>
        <p:nvSpPr>
          <p:cNvPr id="6" name="Text 2"/>
          <p:cNvSpPr/>
          <p:nvPr/>
        </p:nvSpPr>
        <p:spPr>
          <a:xfrm>
            <a:off x="6193869" y="1814751"/>
            <a:ext cx="7729061" cy="970121"/>
          </a:xfrm>
          <a:prstGeom prst="rect">
            <a:avLst/>
          </a:prstGeom>
          <a:noFill/>
          <a:ln/>
        </p:spPr>
        <p:txBody>
          <a:bodyPr wrap="square" rtlCol="0" anchor="t"/>
          <a:lstStyle/>
          <a:p>
            <a:pPr marL="0" indent="0">
              <a:lnSpc>
                <a:spcPts val="2547"/>
              </a:lnSpc>
              <a:buNone/>
            </a:pPr>
            <a:r>
              <a:rPr lang="en-US" sz="1592" dirty="0">
                <a:solidFill>
                  <a:srgbClr val="CFCBBF"/>
                </a:solidFill>
                <a:latin typeface="Raleway" pitchFamily="34" charset="0"/>
                <a:ea typeface="Raleway" pitchFamily="34" charset="-122"/>
                <a:cs typeface="Raleway" pitchFamily="34" charset="-120"/>
              </a:rPr>
              <a:t>IP is responsible for addressing and routing data packets across networks. It assigns unique IP addresses to devices and determines the best path for packets to travel, ensuring data reaches its intended destination.</a:t>
            </a:r>
            <a:endParaRPr lang="en-US" sz="1592" dirty="0"/>
          </a:p>
        </p:txBody>
      </p:sp>
      <p:sp>
        <p:nvSpPr>
          <p:cNvPr id="7" name="Shape 3"/>
          <p:cNvSpPr/>
          <p:nvPr/>
        </p:nvSpPr>
        <p:spPr>
          <a:xfrm>
            <a:off x="6193869" y="3239691"/>
            <a:ext cx="454819" cy="454819"/>
          </a:xfrm>
          <a:prstGeom prst="roundRect">
            <a:avLst>
              <a:gd name="adj" fmla="val 13334"/>
            </a:avLst>
          </a:prstGeom>
          <a:solidFill>
            <a:srgbClr val="2D3033"/>
          </a:solidFill>
          <a:ln/>
        </p:spPr>
      </p:sp>
      <p:sp>
        <p:nvSpPr>
          <p:cNvPr id="8" name="Text 4"/>
          <p:cNvSpPr/>
          <p:nvPr/>
        </p:nvSpPr>
        <p:spPr>
          <a:xfrm>
            <a:off x="6368891" y="3315414"/>
            <a:ext cx="104656" cy="303252"/>
          </a:xfrm>
          <a:prstGeom prst="rect">
            <a:avLst/>
          </a:prstGeom>
          <a:noFill/>
          <a:ln/>
        </p:spPr>
        <p:txBody>
          <a:bodyPr wrap="none" rtlCol="0" anchor="t"/>
          <a:lstStyle/>
          <a:p>
            <a:pPr marL="0" indent="0" algn="ctr">
              <a:lnSpc>
                <a:spcPts val="2388"/>
              </a:lnSpc>
              <a:buNone/>
            </a:pPr>
            <a:r>
              <a:rPr lang="en-US" sz="2388" dirty="0">
                <a:solidFill>
                  <a:srgbClr val="AE8625"/>
                </a:solidFill>
                <a:latin typeface="Prata" pitchFamily="34" charset="0"/>
                <a:ea typeface="Prata" pitchFamily="34" charset="-122"/>
                <a:cs typeface="Prata" pitchFamily="34" charset="-120"/>
              </a:rPr>
              <a:t>1</a:t>
            </a:r>
            <a:endParaRPr lang="en-US" sz="2388" dirty="0"/>
          </a:p>
        </p:txBody>
      </p:sp>
      <p:sp>
        <p:nvSpPr>
          <p:cNvPr id="9" name="Text 5"/>
          <p:cNvSpPr/>
          <p:nvPr/>
        </p:nvSpPr>
        <p:spPr>
          <a:xfrm>
            <a:off x="6850737" y="3239691"/>
            <a:ext cx="2526863" cy="315754"/>
          </a:xfrm>
          <a:prstGeom prst="rect">
            <a:avLst/>
          </a:prstGeom>
          <a:noFill/>
          <a:ln/>
        </p:spPr>
        <p:txBody>
          <a:bodyPr wrap="none" rtlCol="0" anchor="t"/>
          <a:lstStyle/>
          <a:p>
            <a:pPr marL="0" indent="0">
              <a:lnSpc>
                <a:spcPts val="2487"/>
              </a:lnSpc>
              <a:buNone/>
            </a:pPr>
            <a:r>
              <a:rPr lang="en-US" sz="1990" dirty="0">
                <a:solidFill>
                  <a:srgbClr val="AE8625"/>
                </a:solidFill>
                <a:latin typeface="Prata" pitchFamily="34" charset="0"/>
                <a:ea typeface="Prata" pitchFamily="34" charset="-122"/>
                <a:cs typeface="Prata" pitchFamily="34" charset="-120"/>
              </a:rPr>
              <a:t>IP Addressing</a:t>
            </a:r>
            <a:endParaRPr lang="en-US" sz="1990" dirty="0"/>
          </a:p>
        </p:txBody>
      </p:sp>
      <p:sp>
        <p:nvSpPr>
          <p:cNvPr id="10" name="Text 6"/>
          <p:cNvSpPr/>
          <p:nvPr/>
        </p:nvSpPr>
        <p:spPr>
          <a:xfrm>
            <a:off x="6850737" y="3676650"/>
            <a:ext cx="7072193" cy="646748"/>
          </a:xfrm>
          <a:prstGeom prst="rect">
            <a:avLst/>
          </a:prstGeom>
          <a:noFill/>
          <a:ln/>
        </p:spPr>
        <p:txBody>
          <a:bodyPr wrap="square" rtlCol="0" anchor="t"/>
          <a:lstStyle/>
          <a:p>
            <a:pPr marL="0" indent="0">
              <a:lnSpc>
                <a:spcPts val="2547"/>
              </a:lnSpc>
              <a:buNone/>
            </a:pPr>
            <a:r>
              <a:rPr lang="en-US" sz="1592" dirty="0">
                <a:solidFill>
                  <a:srgbClr val="CFCBBF"/>
                </a:solidFill>
                <a:latin typeface="Raleway" pitchFamily="34" charset="0"/>
                <a:ea typeface="Raleway" pitchFamily="34" charset="-122"/>
                <a:cs typeface="Raleway" pitchFamily="34" charset="-120"/>
              </a:rPr>
              <a:t>Each device on a network has a unique IP address, like a postal address for data packets.</a:t>
            </a:r>
            <a:endParaRPr lang="en-US" sz="1592" dirty="0"/>
          </a:p>
        </p:txBody>
      </p:sp>
      <p:sp>
        <p:nvSpPr>
          <p:cNvPr id="11" name="Shape 7"/>
          <p:cNvSpPr/>
          <p:nvPr/>
        </p:nvSpPr>
        <p:spPr>
          <a:xfrm>
            <a:off x="6193869" y="4752856"/>
            <a:ext cx="454819" cy="454819"/>
          </a:xfrm>
          <a:prstGeom prst="roundRect">
            <a:avLst>
              <a:gd name="adj" fmla="val 13334"/>
            </a:avLst>
          </a:prstGeom>
          <a:solidFill>
            <a:srgbClr val="2D3033"/>
          </a:solidFill>
          <a:ln/>
        </p:spPr>
      </p:sp>
      <p:sp>
        <p:nvSpPr>
          <p:cNvPr id="12" name="Text 8"/>
          <p:cNvSpPr/>
          <p:nvPr/>
        </p:nvSpPr>
        <p:spPr>
          <a:xfrm>
            <a:off x="6328291" y="4828580"/>
            <a:ext cx="185857" cy="303252"/>
          </a:xfrm>
          <a:prstGeom prst="rect">
            <a:avLst/>
          </a:prstGeom>
          <a:noFill/>
          <a:ln/>
        </p:spPr>
        <p:txBody>
          <a:bodyPr wrap="none" rtlCol="0" anchor="t"/>
          <a:lstStyle/>
          <a:p>
            <a:pPr marL="0" indent="0" algn="ctr">
              <a:lnSpc>
                <a:spcPts val="2388"/>
              </a:lnSpc>
              <a:buNone/>
            </a:pPr>
            <a:r>
              <a:rPr lang="en-US" sz="2388" dirty="0">
                <a:solidFill>
                  <a:srgbClr val="AE8625"/>
                </a:solidFill>
                <a:latin typeface="Prata" pitchFamily="34" charset="0"/>
                <a:ea typeface="Prata" pitchFamily="34" charset="-122"/>
                <a:cs typeface="Prata" pitchFamily="34" charset="-120"/>
              </a:rPr>
              <a:t>2</a:t>
            </a:r>
            <a:endParaRPr lang="en-US" sz="2388" dirty="0"/>
          </a:p>
        </p:txBody>
      </p:sp>
      <p:sp>
        <p:nvSpPr>
          <p:cNvPr id="13" name="Text 9"/>
          <p:cNvSpPr/>
          <p:nvPr/>
        </p:nvSpPr>
        <p:spPr>
          <a:xfrm>
            <a:off x="6850737" y="4752856"/>
            <a:ext cx="2526863" cy="315754"/>
          </a:xfrm>
          <a:prstGeom prst="rect">
            <a:avLst/>
          </a:prstGeom>
          <a:noFill/>
          <a:ln/>
        </p:spPr>
        <p:txBody>
          <a:bodyPr wrap="none" rtlCol="0" anchor="t"/>
          <a:lstStyle/>
          <a:p>
            <a:pPr marL="0" indent="0">
              <a:lnSpc>
                <a:spcPts val="2487"/>
              </a:lnSpc>
              <a:buNone/>
            </a:pPr>
            <a:r>
              <a:rPr lang="en-US" sz="1990" dirty="0">
                <a:solidFill>
                  <a:srgbClr val="AE8625"/>
                </a:solidFill>
                <a:latin typeface="Prata" pitchFamily="34" charset="0"/>
                <a:ea typeface="Prata" pitchFamily="34" charset="-122"/>
                <a:cs typeface="Prata" pitchFamily="34" charset="-120"/>
              </a:rPr>
              <a:t>Packet Routing</a:t>
            </a:r>
            <a:endParaRPr lang="en-US" sz="1990" dirty="0"/>
          </a:p>
        </p:txBody>
      </p:sp>
      <p:sp>
        <p:nvSpPr>
          <p:cNvPr id="14" name="Text 10"/>
          <p:cNvSpPr/>
          <p:nvPr/>
        </p:nvSpPr>
        <p:spPr>
          <a:xfrm>
            <a:off x="6850737" y="5189815"/>
            <a:ext cx="7072193" cy="646748"/>
          </a:xfrm>
          <a:prstGeom prst="rect">
            <a:avLst/>
          </a:prstGeom>
          <a:noFill/>
          <a:ln/>
        </p:spPr>
        <p:txBody>
          <a:bodyPr wrap="square" rtlCol="0" anchor="t"/>
          <a:lstStyle/>
          <a:p>
            <a:pPr marL="0" indent="0">
              <a:lnSpc>
                <a:spcPts val="2547"/>
              </a:lnSpc>
              <a:buNone/>
            </a:pPr>
            <a:r>
              <a:rPr lang="en-US" sz="1592" dirty="0">
                <a:solidFill>
                  <a:srgbClr val="CFCBBF"/>
                </a:solidFill>
                <a:latin typeface="Raleway" pitchFamily="34" charset="0"/>
                <a:ea typeface="Raleway" pitchFamily="34" charset="-122"/>
                <a:cs typeface="Raleway" pitchFamily="34" charset="-120"/>
              </a:rPr>
              <a:t>IP determines the most efficient route for packets to travel, navigating through complex networks.</a:t>
            </a:r>
            <a:endParaRPr lang="en-US" sz="1592" dirty="0"/>
          </a:p>
        </p:txBody>
      </p:sp>
      <p:sp>
        <p:nvSpPr>
          <p:cNvPr id="15" name="Shape 11"/>
          <p:cNvSpPr/>
          <p:nvPr/>
        </p:nvSpPr>
        <p:spPr>
          <a:xfrm>
            <a:off x="6193869" y="6266021"/>
            <a:ext cx="454819" cy="454819"/>
          </a:xfrm>
          <a:prstGeom prst="roundRect">
            <a:avLst>
              <a:gd name="adj" fmla="val 13334"/>
            </a:avLst>
          </a:prstGeom>
          <a:solidFill>
            <a:srgbClr val="2D3033"/>
          </a:solidFill>
          <a:ln/>
        </p:spPr>
      </p:sp>
      <p:sp>
        <p:nvSpPr>
          <p:cNvPr id="16" name="Text 12"/>
          <p:cNvSpPr/>
          <p:nvPr/>
        </p:nvSpPr>
        <p:spPr>
          <a:xfrm>
            <a:off x="6327219" y="6341745"/>
            <a:ext cx="188000" cy="303252"/>
          </a:xfrm>
          <a:prstGeom prst="rect">
            <a:avLst/>
          </a:prstGeom>
          <a:noFill/>
          <a:ln/>
        </p:spPr>
        <p:txBody>
          <a:bodyPr wrap="none" rtlCol="0" anchor="t"/>
          <a:lstStyle/>
          <a:p>
            <a:pPr marL="0" indent="0" algn="ctr">
              <a:lnSpc>
                <a:spcPts val="2388"/>
              </a:lnSpc>
              <a:buNone/>
            </a:pPr>
            <a:r>
              <a:rPr lang="en-US" sz="2388" dirty="0">
                <a:solidFill>
                  <a:srgbClr val="AE8625"/>
                </a:solidFill>
                <a:latin typeface="Prata" pitchFamily="34" charset="0"/>
                <a:ea typeface="Prata" pitchFamily="34" charset="-122"/>
                <a:cs typeface="Prata" pitchFamily="34" charset="-120"/>
              </a:rPr>
              <a:t>3</a:t>
            </a:r>
            <a:endParaRPr lang="en-US" sz="2388" dirty="0"/>
          </a:p>
        </p:txBody>
      </p:sp>
      <p:sp>
        <p:nvSpPr>
          <p:cNvPr id="17" name="Text 13"/>
          <p:cNvSpPr/>
          <p:nvPr/>
        </p:nvSpPr>
        <p:spPr>
          <a:xfrm>
            <a:off x="6850737" y="6266021"/>
            <a:ext cx="2526863" cy="315754"/>
          </a:xfrm>
          <a:prstGeom prst="rect">
            <a:avLst/>
          </a:prstGeom>
          <a:noFill/>
          <a:ln/>
        </p:spPr>
        <p:txBody>
          <a:bodyPr wrap="none" rtlCol="0" anchor="t"/>
          <a:lstStyle/>
          <a:p>
            <a:pPr marL="0" indent="0">
              <a:lnSpc>
                <a:spcPts val="2487"/>
              </a:lnSpc>
              <a:buNone/>
            </a:pPr>
            <a:r>
              <a:rPr lang="en-US" sz="1990" dirty="0">
                <a:solidFill>
                  <a:srgbClr val="AE8625"/>
                </a:solidFill>
                <a:latin typeface="Prata" pitchFamily="34" charset="0"/>
                <a:ea typeface="Prata" pitchFamily="34" charset="-122"/>
                <a:cs typeface="Prata" pitchFamily="34" charset="-120"/>
              </a:rPr>
              <a:t>Network Hierarchy</a:t>
            </a:r>
            <a:endParaRPr lang="en-US" sz="1990" dirty="0"/>
          </a:p>
        </p:txBody>
      </p:sp>
      <p:sp>
        <p:nvSpPr>
          <p:cNvPr id="18" name="Text 14"/>
          <p:cNvSpPr/>
          <p:nvPr/>
        </p:nvSpPr>
        <p:spPr>
          <a:xfrm>
            <a:off x="6850737" y="6702981"/>
            <a:ext cx="7072193" cy="646748"/>
          </a:xfrm>
          <a:prstGeom prst="rect">
            <a:avLst/>
          </a:prstGeom>
          <a:noFill/>
          <a:ln/>
        </p:spPr>
        <p:txBody>
          <a:bodyPr wrap="square" rtlCol="0" anchor="t"/>
          <a:lstStyle/>
          <a:p>
            <a:pPr marL="0" indent="0">
              <a:lnSpc>
                <a:spcPts val="2547"/>
              </a:lnSpc>
              <a:buNone/>
            </a:pPr>
            <a:r>
              <a:rPr lang="en-US" sz="1592" dirty="0">
                <a:solidFill>
                  <a:srgbClr val="CFCBBF"/>
                </a:solidFill>
                <a:latin typeface="Raleway" pitchFamily="34" charset="0"/>
                <a:ea typeface="Raleway" pitchFamily="34" charset="-122"/>
                <a:cs typeface="Raleway" pitchFamily="34" charset="-120"/>
              </a:rPr>
              <a:t>IP organizes networks into a hierarchical structure, enabling efficient addressing and routing at various scales.</a:t>
            </a:r>
            <a:endParaRPr lang="en-US" sz="159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91434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10914340"/>
          </a:xfrm>
          <a:prstGeom prst="rect">
            <a:avLst/>
          </a:prstGeom>
        </p:spPr>
      </p:pic>
      <p:sp>
        <p:nvSpPr>
          <p:cNvPr id="5" name="Text 1"/>
          <p:cNvSpPr/>
          <p:nvPr/>
        </p:nvSpPr>
        <p:spPr>
          <a:xfrm>
            <a:off x="6091238" y="475178"/>
            <a:ext cx="5755481" cy="540068"/>
          </a:xfrm>
          <a:prstGeom prst="rect">
            <a:avLst/>
          </a:prstGeom>
          <a:noFill/>
          <a:ln/>
        </p:spPr>
        <p:txBody>
          <a:bodyPr wrap="none" rtlCol="0" anchor="t"/>
          <a:lstStyle/>
          <a:p>
            <a:pPr marL="0" indent="0">
              <a:lnSpc>
                <a:spcPts val="4253"/>
              </a:lnSpc>
              <a:buNone/>
            </a:pPr>
            <a:r>
              <a:rPr lang="en-US" sz="3402" dirty="0">
                <a:solidFill>
                  <a:srgbClr val="AE8625"/>
                </a:solidFill>
                <a:latin typeface="Prata" pitchFamily="34" charset="0"/>
                <a:ea typeface="Prata" pitchFamily="34" charset="-122"/>
                <a:cs typeface="Prata" pitchFamily="34" charset="-120"/>
              </a:rPr>
              <a:t>The OSI Model and TCP/IP</a:t>
            </a:r>
            <a:endParaRPr lang="en-US" sz="3402" dirty="0"/>
          </a:p>
        </p:txBody>
      </p:sp>
      <p:sp>
        <p:nvSpPr>
          <p:cNvPr id="6" name="Text 2"/>
          <p:cNvSpPr/>
          <p:nvPr/>
        </p:nvSpPr>
        <p:spPr>
          <a:xfrm>
            <a:off x="6091238" y="1274445"/>
            <a:ext cx="7934325" cy="553164"/>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The OSI model and TCP/IP model are both frameworks for understanding network communication. While the OSI model is a theoretical reference model, TCP/IP is a practical implementation.</a:t>
            </a:r>
            <a:endParaRPr lang="en-US" sz="1361" dirty="0"/>
          </a:p>
        </p:txBody>
      </p:sp>
      <p:sp>
        <p:nvSpPr>
          <p:cNvPr id="7" name="Text 3"/>
          <p:cNvSpPr/>
          <p:nvPr/>
        </p:nvSpPr>
        <p:spPr>
          <a:xfrm>
            <a:off x="6264473" y="2133124"/>
            <a:ext cx="2294811" cy="276582"/>
          </a:xfrm>
          <a:prstGeom prst="rect">
            <a:avLst/>
          </a:prstGeom>
          <a:noFill/>
          <a:ln/>
        </p:spPr>
        <p:txBody>
          <a:bodyPr wrap="non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OSI Layer</a:t>
            </a:r>
            <a:endParaRPr lang="en-US" sz="1361" dirty="0"/>
          </a:p>
        </p:txBody>
      </p:sp>
      <p:sp>
        <p:nvSpPr>
          <p:cNvPr id="8" name="Text 4"/>
          <p:cNvSpPr/>
          <p:nvPr/>
        </p:nvSpPr>
        <p:spPr>
          <a:xfrm>
            <a:off x="8912423" y="2133124"/>
            <a:ext cx="2291001" cy="276582"/>
          </a:xfrm>
          <a:prstGeom prst="rect">
            <a:avLst/>
          </a:prstGeom>
          <a:noFill/>
          <a:ln/>
        </p:spPr>
        <p:txBody>
          <a:bodyPr wrap="non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TCP/IP Layer</a:t>
            </a:r>
            <a:endParaRPr lang="en-US" sz="1361" dirty="0"/>
          </a:p>
        </p:txBody>
      </p:sp>
      <p:sp>
        <p:nvSpPr>
          <p:cNvPr id="9" name="Text 5"/>
          <p:cNvSpPr/>
          <p:nvPr/>
        </p:nvSpPr>
        <p:spPr>
          <a:xfrm>
            <a:off x="11556563" y="2133124"/>
            <a:ext cx="2294811" cy="276582"/>
          </a:xfrm>
          <a:prstGeom prst="rect">
            <a:avLst/>
          </a:prstGeom>
          <a:noFill/>
          <a:ln/>
        </p:spPr>
        <p:txBody>
          <a:bodyPr wrap="non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Function</a:t>
            </a:r>
            <a:endParaRPr lang="en-US" sz="1361" dirty="0"/>
          </a:p>
        </p:txBody>
      </p:sp>
      <p:sp>
        <p:nvSpPr>
          <p:cNvPr id="10" name="Shape 6"/>
          <p:cNvSpPr/>
          <p:nvPr/>
        </p:nvSpPr>
        <p:spPr>
          <a:xfrm>
            <a:off x="6091238" y="2520910"/>
            <a:ext cx="7933492" cy="1052155"/>
          </a:xfrm>
          <a:prstGeom prst="rect">
            <a:avLst/>
          </a:prstGeom>
          <a:solidFill>
            <a:srgbClr val="2D3033"/>
          </a:solidFill>
          <a:ln/>
        </p:spPr>
      </p:sp>
      <p:sp>
        <p:nvSpPr>
          <p:cNvPr id="11" name="Text 7"/>
          <p:cNvSpPr/>
          <p:nvPr/>
        </p:nvSpPr>
        <p:spPr>
          <a:xfrm>
            <a:off x="6264473" y="2632115"/>
            <a:ext cx="2294811" cy="276582"/>
          </a:xfrm>
          <a:prstGeom prst="rect">
            <a:avLst/>
          </a:prstGeom>
          <a:noFill/>
          <a:ln/>
        </p:spPr>
        <p:txBody>
          <a:bodyPr wrap="non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Application</a:t>
            </a:r>
            <a:endParaRPr lang="en-US" sz="1361" dirty="0"/>
          </a:p>
        </p:txBody>
      </p:sp>
      <p:sp>
        <p:nvSpPr>
          <p:cNvPr id="12" name="Text 8"/>
          <p:cNvSpPr/>
          <p:nvPr/>
        </p:nvSpPr>
        <p:spPr>
          <a:xfrm>
            <a:off x="8912423" y="2632115"/>
            <a:ext cx="2291001" cy="276582"/>
          </a:xfrm>
          <a:prstGeom prst="rect">
            <a:avLst/>
          </a:prstGeom>
          <a:noFill/>
          <a:ln/>
        </p:spPr>
        <p:txBody>
          <a:bodyPr wrap="non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Application</a:t>
            </a:r>
            <a:endParaRPr lang="en-US" sz="1361" dirty="0"/>
          </a:p>
        </p:txBody>
      </p:sp>
      <p:sp>
        <p:nvSpPr>
          <p:cNvPr id="13" name="Text 9"/>
          <p:cNvSpPr/>
          <p:nvPr/>
        </p:nvSpPr>
        <p:spPr>
          <a:xfrm>
            <a:off x="11556563" y="2632115"/>
            <a:ext cx="2294811" cy="829747"/>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Provides services to users, such as email, web browsing, and file transfer.</a:t>
            </a:r>
            <a:endParaRPr lang="en-US" sz="1361" dirty="0"/>
          </a:p>
        </p:txBody>
      </p:sp>
      <p:sp>
        <p:nvSpPr>
          <p:cNvPr id="14" name="Text 10"/>
          <p:cNvSpPr/>
          <p:nvPr/>
        </p:nvSpPr>
        <p:spPr>
          <a:xfrm>
            <a:off x="6264473" y="3684270"/>
            <a:ext cx="2294811" cy="276582"/>
          </a:xfrm>
          <a:prstGeom prst="rect">
            <a:avLst/>
          </a:prstGeom>
          <a:noFill/>
          <a:ln/>
        </p:spPr>
        <p:txBody>
          <a:bodyPr wrap="non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Presentation</a:t>
            </a:r>
            <a:endParaRPr lang="en-US" sz="1361" dirty="0"/>
          </a:p>
        </p:txBody>
      </p:sp>
      <p:sp>
        <p:nvSpPr>
          <p:cNvPr id="15" name="Text 11"/>
          <p:cNvSpPr/>
          <p:nvPr/>
        </p:nvSpPr>
        <p:spPr>
          <a:xfrm>
            <a:off x="8912423" y="3684270"/>
            <a:ext cx="2291001" cy="276582"/>
          </a:xfrm>
          <a:prstGeom prst="rect">
            <a:avLst/>
          </a:prstGeom>
          <a:noFill/>
          <a:ln/>
        </p:spPr>
        <p:txBody>
          <a:bodyPr wrap="non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Application</a:t>
            </a:r>
            <a:endParaRPr lang="en-US" sz="1361" dirty="0"/>
          </a:p>
        </p:txBody>
      </p:sp>
      <p:sp>
        <p:nvSpPr>
          <p:cNvPr id="16" name="Text 12"/>
          <p:cNvSpPr/>
          <p:nvPr/>
        </p:nvSpPr>
        <p:spPr>
          <a:xfrm>
            <a:off x="11556563" y="3684270"/>
            <a:ext cx="2294811" cy="553164"/>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Handles data formatting and encryption.</a:t>
            </a:r>
            <a:endParaRPr lang="en-US" sz="1361" dirty="0"/>
          </a:p>
        </p:txBody>
      </p:sp>
      <p:sp>
        <p:nvSpPr>
          <p:cNvPr id="17" name="Shape 13"/>
          <p:cNvSpPr/>
          <p:nvPr/>
        </p:nvSpPr>
        <p:spPr>
          <a:xfrm>
            <a:off x="6091238" y="4348639"/>
            <a:ext cx="7933492" cy="1052155"/>
          </a:xfrm>
          <a:prstGeom prst="rect">
            <a:avLst/>
          </a:prstGeom>
          <a:solidFill>
            <a:srgbClr val="2D3033"/>
          </a:solidFill>
          <a:ln/>
        </p:spPr>
      </p:sp>
      <p:sp>
        <p:nvSpPr>
          <p:cNvPr id="18" name="Text 14"/>
          <p:cNvSpPr/>
          <p:nvPr/>
        </p:nvSpPr>
        <p:spPr>
          <a:xfrm>
            <a:off x="6264473" y="4459843"/>
            <a:ext cx="2294811" cy="276582"/>
          </a:xfrm>
          <a:prstGeom prst="rect">
            <a:avLst/>
          </a:prstGeom>
          <a:noFill/>
          <a:ln/>
        </p:spPr>
        <p:txBody>
          <a:bodyPr wrap="non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Session</a:t>
            </a:r>
            <a:endParaRPr lang="en-US" sz="1361" dirty="0"/>
          </a:p>
        </p:txBody>
      </p:sp>
      <p:sp>
        <p:nvSpPr>
          <p:cNvPr id="19" name="Text 15"/>
          <p:cNvSpPr/>
          <p:nvPr/>
        </p:nvSpPr>
        <p:spPr>
          <a:xfrm>
            <a:off x="8912423" y="4459843"/>
            <a:ext cx="2291001" cy="276582"/>
          </a:xfrm>
          <a:prstGeom prst="rect">
            <a:avLst/>
          </a:prstGeom>
          <a:noFill/>
          <a:ln/>
        </p:spPr>
        <p:txBody>
          <a:bodyPr wrap="non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Transport</a:t>
            </a:r>
            <a:endParaRPr lang="en-US" sz="1361" dirty="0"/>
          </a:p>
        </p:txBody>
      </p:sp>
      <p:sp>
        <p:nvSpPr>
          <p:cNvPr id="20" name="Text 16"/>
          <p:cNvSpPr/>
          <p:nvPr/>
        </p:nvSpPr>
        <p:spPr>
          <a:xfrm>
            <a:off x="11556563" y="4459843"/>
            <a:ext cx="2294811" cy="829747"/>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Establishes and manages communication sessions between applications.</a:t>
            </a:r>
            <a:endParaRPr lang="en-US" sz="1361" dirty="0"/>
          </a:p>
        </p:txBody>
      </p:sp>
      <p:sp>
        <p:nvSpPr>
          <p:cNvPr id="21" name="Text 17"/>
          <p:cNvSpPr/>
          <p:nvPr/>
        </p:nvSpPr>
        <p:spPr>
          <a:xfrm>
            <a:off x="6264473" y="5511998"/>
            <a:ext cx="2294811" cy="276582"/>
          </a:xfrm>
          <a:prstGeom prst="rect">
            <a:avLst/>
          </a:prstGeom>
          <a:noFill/>
          <a:ln/>
        </p:spPr>
        <p:txBody>
          <a:bodyPr wrap="non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Transport</a:t>
            </a:r>
            <a:endParaRPr lang="en-US" sz="1361" dirty="0"/>
          </a:p>
        </p:txBody>
      </p:sp>
      <p:sp>
        <p:nvSpPr>
          <p:cNvPr id="22" name="Text 18"/>
          <p:cNvSpPr/>
          <p:nvPr/>
        </p:nvSpPr>
        <p:spPr>
          <a:xfrm>
            <a:off x="8912423" y="5511998"/>
            <a:ext cx="2291001" cy="276582"/>
          </a:xfrm>
          <a:prstGeom prst="rect">
            <a:avLst/>
          </a:prstGeom>
          <a:noFill/>
          <a:ln/>
        </p:spPr>
        <p:txBody>
          <a:bodyPr wrap="non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Transport</a:t>
            </a:r>
            <a:endParaRPr lang="en-US" sz="1361" dirty="0"/>
          </a:p>
        </p:txBody>
      </p:sp>
      <p:sp>
        <p:nvSpPr>
          <p:cNvPr id="23" name="Text 19"/>
          <p:cNvSpPr/>
          <p:nvPr/>
        </p:nvSpPr>
        <p:spPr>
          <a:xfrm>
            <a:off x="11556563" y="5511998"/>
            <a:ext cx="2294811" cy="829747"/>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Provides reliable and ordered delivery of data, like TCP.</a:t>
            </a:r>
            <a:endParaRPr lang="en-US" sz="1361" dirty="0"/>
          </a:p>
        </p:txBody>
      </p:sp>
      <p:sp>
        <p:nvSpPr>
          <p:cNvPr id="24" name="Shape 20"/>
          <p:cNvSpPr/>
          <p:nvPr/>
        </p:nvSpPr>
        <p:spPr>
          <a:xfrm>
            <a:off x="6091238" y="6452949"/>
            <a:ext cx="7933492" cy="1052155"/>
          </a:xfrm>
          <a:prstGeom prst="rect">
            <a:avLst/>
          </a:prstGeom>
          <a:solidFill>
            <a:srgbClr val="2D3033"/>
          </a:solidFill>
          <a:ln/>
        </p:spPr>
      </p:sp>
      <p:sp>
        <p:nvSpPr>
          <p:cNvPr id="25" name="Text 21"/>
          <p:cNvSpPr/>
          <p:nvPr/>
        </p:nvSpPr>
        <p:spPr>
          <a:xfrm>
            <a:off x="6264473" y="6564154"/>
            <a:ext cx="2294811" cy="276582"/>
          </a:xfrm>
          <a:prstGeom prst="rect">
            <a:avLst/>
          </a:prstGeom>
          <a:noFill/>
          <a:ln/>
        </p:spPr>
        <p:txBody>
          <a:bodyPr wrap="non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Network</a:t>
            </a:r>
            <a:endParaRPr lang="en-US" sz="1361" dirty="0"/>
          </a:p>
        </p:txBody>
      </p:sp>
      <p:sp>
        <p:nvSpPr>
          <p:cNvPr id="26" name="Text 22"/>
          <p:cNvSpPr/>
          <p:nvPr/>
        </p:nvSpPr>
        <p:spPr>
          <a:xfrm>
            <a:off x="8912423" y="6564154"/>
            <a:ext cx="2291001" cy="276582"/>
          </a:xfrm>
          <a:prstGeom prst="rect">
            <a:avLst/>
          </a:prstGeom>
          <a:noFill/>
          <a:ln/>
        </p:spPr>
        <p:txBody>
          <a:bodyPr wrap="non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Internet</a:t>
            </a:r>
            <a:endParaRPr lang="en-US" sz="1361" dirty="0"/>
          </a:p>
        </p:txBody>
      </p:sp>
      <p:sp>
        <p:nvSpPr>
          <p:cNvPr id="27" name="Text 23"/>
          <p:cNvSpPr/>
          <p:nvPr/>
        </p:nvSpPr>
        <p:spPr>
          <a:xfrm>
            <a:off x="11556563" y="6564154"/>
            <a:ext cx="2294811" cy="829747"/>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Handles addressing and routing of data packets, like IP.</a:t>
            </a:r>
            <a:endParaRPr lang="en-US" sz="1361" dirty="0"/>
          </a:p>
        </p:txBody>
      </p:sp>
      <p:sp>
        <p:nvSpPr>
          <p:cNvPr id="28" name="Text 24"/>
          <p:cNvSpPr/>
          <p:nvPr/>
        </p:nvSpPr>
        <p:spPr>
          <a:xfrm>
            <a:off x="6264473" y="7616309"/>
            <a:ext cx="2294811" cy="276582"/>
          </a:xfrm>
          <a:prstGeom prst="rect">
            <a:avLst/>
          </a:prstGeom>
          <a:noFill/>
          <a:ln/>
        </p:spPr>
        <p:txBody>
          <a:bodyPr wrap="non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Data Link</a:t>
            </a:r>
            <a:endParaRPr lang="en-US" sz="1361" dirty="0"/>
          </a:p>
        </p:txBody>
      </p:sp>
      <p:sp>
        <p:nvSpPr>
          <p:cNvPr id="29" name="Text 25"/>
          <p:cNvSpPr/>
          <p:nvPr/>
        </p:nvSpPr>
        <p:spPr>
          <a:xfrm>
            <a:off x="8912423" y="7616309"/>
            <a:ext cx="2291001" cy="276582"/>
          </a:xfrm>
          <a:prstGeom prst="rect">
            <a:avLst/>
          </a:prstGeom>
          <a:noFill/>
          <a:ln/>
        </p:spPr>
        <p:txBody>
          <a:bodyPr wrap="non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Network Interface</a:t>
            </a:r>
            <a:endParaRPr lang="en-US" sz="1361" dirty="0"/>
          </a:p>
        </p:txBody>
      </p:sp>
      <p:sp>
        <p:nvSpPr>
          <p:cNvPr id="30" name="Text 26"/>
          <p:cNvSpPr/>
          <p:nvPr/>
        </p:nvSpPr>
        <p:spPr>
          <a:xfrm>
            <a:off x="11556563" y="7616309"/>
            <a:ext cx="2294811" cy="1106329"/>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Provides access to the physical network and manages data flow between devices.</a:t>
            </a:r>
            <a:endParaRPr lang="en-US" sz="1361" dirty="0"/>
          </a:p>
        </p:txBody>
      </p:sp>
      <p:sp>
        <p:nvSpPr>
          <p:cNvPr id="31" name="Shape 27"/>
          <p:cNvSpPr/>
          <p:nvPr/>
        </p:nvSpPr>
        <p:spPr>
          <a:xfrm>
            <a:off x="6091238" y="8833842"/>
            <a:ext cx="7933492" cy="1605320"/>
          </a:xfrm>
          <a:prstGeom prst="rect">
            <a:avLst/>
          </a:prstGeom>
          <a:solidFill>
            <a:srgbClr val="2D3033"/>
          </a:solidFill>
          <a:ln/>
        </p:spPr>
      </p:sp>
      <p:sp>
        <p:nvSpPr>
          <p:cNvPr id="32" name="Text 28"/>
          <p:cNvSpPr/>
          <p:nvPr/>
        </p:nvSpPr>
        <p:spPr>
          <a:xfrm>
            <a:off x="6264473" y="8945047"/>
            <a:ext cx="2294811" cy="276582"/>
          </a:xfrm>
          <a:prstGeom prst="rect">
            <a:avLst/>
          </a:prstGeom>
          <a:noFill/>
          <a:ln/>
        </p:spPr>
        <p:txBody>
          <a:bodyPr wrap="non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Physical</a:t>
            </a:r>
            <a:endParaRPr lang="en-US" sz="1361" dirty="0"/>
          </a:p>
        </p:txBody>
      </p:sp>
      <p:sp>
        <p:nvSpPr>
          <p:cNvPr id="33" name="Text 29"/>
          <p:cNvSpPr/>
          <p:nvPr/>
        </p:nvSpPr>
        <p:spPr>
          <a:xfrm>
            <a:off x="8912423" y="8945047"/>
            <a:ext cx="2291001" cy="276582"/>
          </a:xfrm>
          <a:prstGeom prst="rect">
            <a:avLst/>
          </a:prstGeom>
          <a:noFill/>
          <a:ln/>
        </p:spPr>
        <p:txBody>
          <a:bodyPr wrap="non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Network Interface</a:t>
            </a:r>
            <a:endParaRPr lang="en-US" sz="1361" dirty="0"/>
          </a:p>
        </p:txBody>
      </p:sp>
      <p:sp>
        <p:nvSpPr>
          <p:cNvPr id="34" name="Text 30"/>
          <p:cNvSpPr/>
          <p:nvPr/>
        </p:nvSpPr>
        <p:spPr>
          <a:xfrm>
            <a:off x="11556563" y="8945047"/>
            <a:ext cx="2294811" cy="1382911"/>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Defines the physical characteristics of the network, such as cable types and signaling methods.</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03895"/>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303895"/>
          </a:xfrm>
          <a:prstGeom prst="rect">
            <a:avLst/>
          </a:prstGeom>
        </p:spPr>
      </p:pic>
      <p:sp>
        <p:nvSpPr>
          <p:cNvPr id="5" name="Text 1"/>
          <p:cNvSpPr/>
          <p:nvPr/>
        </p:nvSpPr>
        <p:spPr>
          <a:xfrm>
            <a:off x="604837" y="475178"/>
            <a:ext cx="6149459" cy="540068"/>
          </a:xfrm>
          <a:prstGeom prst="rect">
            <a:avLst/>
          </a:prstGeom>
          <a:noFill/>
          <a:ln/>
        </p:spPr>
        <p:txBody>
          <a:bodyPr wrap="none" rtlCol="0" anchor="t"/>
          <a:lstStyle/>
          <a:p>
            <a:pPr marL="0" indent="0">
              <a:lnSpc>
                <a:spcPts val="4253"/>
              </a:lnSpc>
              <a:buNone/>
            </a:pPr>
            <a:r>
              <a:rPr lang="en-US" sz="3402" dirty="0">
                <a:solidFill>
                  <a:srgbClr val="AE8625"/>
                </a:solidFill>
                <a:latin typeface="Prata" pitchFamily="34" charset="0"/>
                <a:ea typeface="Prata" pitchFamily="34" charset="-122"/>
                <a:cs typeface="Prata" pitchFamily="34" charset="-120"/>
              </a:rPr>
              <a:t>TCP/IP Layers and Functions</a:t>
            </a:r>
            <a:endParaRPr lang="en-US" sz="3402" dirty="0"/>
          </a:p>
        </p:txBody>
      </p:sp>
      <p:sp>
        <p:nvSpPr>
          <p:cNvPr id="6" name="Text 2"/>
          <p:cNvSpPr/>
          <p:nvPr/>
        </p:nvSpPr>
        <p:spPr>
          <a:xfrm>
            <a:off x="604837" y="1274445"/>
            <a:ext cx="7934325" cy="829747"/>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TCP/IP is a layered protocol suite, with each layer performing specific functions. This layered architecture allows for modularity and flexibility, making it adaptable to various networking scenarios.</a:t>
            </a:r>
            <a:endParaRPr lang="en-US" sz="1361" dirty="0"/>
          </a:p>
        </p:txBody>
      </p:sp>
      <p:pic>
        <p:nvPicPr>
          <p:cNvPr id="7" name="Image 2" descr="preencoded.png"/>
          <p:cNvPicPr>
            <a:picLocks noChangeAspect="1"/>
          </p:cNvPicPr>
          <p:nvPr/>
        </p:nvPicPr>
        <p:blipFill>
          <a:blip r:embed="rId5"/>
          <a:stretch>
            <a:fillRect/>
          </a:stretch>
        </p:blipFill>
        <p:spPr>
          <a:xfrm>
            <a:off x="604837" y="2298502"/>
            <a:ext cx="864037" cy="1382554"/>
          </a:xfrm>
          <a:prstGeom prst="rect">
            <a:avLst/>
          </a:prstGeom>
        </p:spPr>
      </p:pic>
      <p:sp>
        <p:nvSpPr>
          <p:cNvPr id="8" name="Text 3"/>
          <p:cNvSpPr/>
          <p:nvPr/>
        </p:nvSpPr>
        <p:spPr>
          <a:xfrm>
            <a:off x="1728073" y="2471261"/>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Application Layer</a:t>
            </a:r>
            <a:endParaRPr lang="en-US" sz="1701" dirty="0"/>
          </a:p>
        </p:txBody>
      </p:sp>
      <p:sp>
        <p:nvSpPr>
          <p:cNvPr id="9" name="Text 4"/>
          <p:cNvSpPr/>
          <p:nvPr/>
        </p:nvSpPr>
        <p:spPr>
          <a:xfrm>
            <a:off x="1728073" y="2844760"/>
            <a:ext cx="6811089" cy="276582"/>
          </a:xfrm>
          <a:prstGeom prst="rect">
            <a:avLst/>
          </a:prstGeom>
          <a:noFill/>
          <a:ln/>
        </p:spPr>
        <p:txBody>
          <a:bodyPr wrap="non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Provides services to applications, such as email, web browsing, and file transfer.</a:t>
            </a:r>
            <a:endParaRPr lang="en-US" sz="1361" dirty="0"/>
          </a:p>
        </p:txBody>
      </p:sp>
      <p:pic>
        <p:nvPicPr>
          <p:cNvPr id="10" name="Image 3" descr="preencoded.png"/>
          <p:cNvPicPr>
            <a:picLocks noChangeAspect="1"/>
          </p:cNvPicPr>
          <p:nvPr/>
        </p:nvPicPr>
        <p:blipFill>
          <a:blip r:embed="rId6"/>
          <a:stretch>
            <a:fillRect/>
          </a:stretch>
        </p:blipFill>
        <p:spPr>
          <a:xfrm>
            <a:off x="604837" y="3681055"/>
            <a:ext cx="864037" cy="1382554"/>
          </a:xfrm>
          <a:prstGeom prst="rect">
            <a:avLst/>
          </a:prstGeom>
        </p:spPr>
      </p:pic>
      <p:sp>
        <p:nvSpPr>
          <p:cNvPr id="11" name="Text 5"/>
          <p:cNvSpPr/>
          <p:nvPr/>
        </p:nvSpPr>
        <p:spPr>
          <a:xfrm>
            <a:off x="1728073" y="3853815"/>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Transport Layer</a:t>
            </a:r>
            <a:endParaRPr lang="en-US" sz="1701" dirty="0"/>
          </a:p>
        </p:txBody>
      </p:sp>
      <p:sp>
        <p:nvSpPr>
          <p:cNvPr id="12" name="Text 6"/>
          <p:cNvSpPr/>
          <p:nvPr/>
        </p:nvSpPr>
        <p:spPr>
          <a:xfrm>
            <a:off x="1728073" y="4227314"/>
            <a:ext cx="6811089" cy="553164"/>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Handles reliable data delivery, segmenting data into packets, and providing error checking.</a:t>
            </a:r>
            <a:endParaRPr lang="en-US" sz="1361" dirty="0"/>
          </a:p>
        </p:txBody>
      </p:sp>
      <p:pic>
        <p:nvPicPr>
          <p:cNvPr id="13" name="Image 4" descr="preencoded.png"/>
          <p:cNvPicPr>
            <a:picLocks noChangeAspect="1"/>
          </p:cNvPicPr>
          <p:nvPr/>
        </p:nvPicPr>
        <p:blipFill>
          <a:blip r:embed="rId7"/>
          <a:stretch>
            <a:fillRect/>
          </a:stretch>
        </p:blipFill>
        <p:spPr>
          <a:xfrm>
            <a:off x="604837" y="5063609"/>
            <a:ext cx="864037" cy="1382554"/>
          </a:xfrm>
          <a:prstGeom prst="rect">
            <a:avLst/>
          </a:prstGeom>
        </p:spPr>
      </p:pic>
      <p:sp>
        <p:nvSpPr>
          <p:cNvPr id="14" name="Text 7"/>
          <p:cNvSpPr/>
          <p:nvPr/>
        </p:nvSpPr>
        <p:spPr>
          <a:xfrm>
            <a:off x="1728073" y="5236369"/>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Internet Layer</a:t>
            </a:r>
            <a:endParaRPr lang="en-US" sz="1701" dirty="0"/>
          </a:p>
        </p:txBody>
      </p:sp>
      <p:sp>
        <p:nvSpPr>
          <p:cNvPr id="15" name="Text 8"/>
          <p:cNvSpPr/>
          <p:nvPr/>
        </p:nvSpPr>
        <p:spPr>
          <a:xfrm>
            <a:off x="1728073" y="5609868"/>
            <a:ext cx="6811089" cy="553164"/>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Manages addressing and routing of data packets, ensuring they reach their intended destinations.</a:t>
            </a:r>
            <a:endParaRPr lang="en-US" sz="1361" dirty="0"/>
          </a:p>
        </p:txBody>
      </p:sp>
      <p:pic>
        <p:nvPicPr>
          <p:cNvPr id="16" name="Image 5" descr="preencoded.png"/>
          <p:cNvPicPr>
            <a:picLocks noChangeAspect="1"/>
          </p:cNvPicPr>
          <p:nvPr/>
        </p:nvPicPr>
        <p:blipFill>
          <a:blip r:embed="rId8"/>
          <a:stretch>
            <a:fillRect/>
          </a:stretch>
        </p:blipFill>
        <p:spPr>
          <a:xfrm>
            <a:off x="604837" y="6446163"/>
            <a:ext cx="864037" cy="1382554"/>
          </a:xfrm>
          <a:prstGeom prst="rect">
            <a:avLst/>
          </a:prstGeom>
        </p:spPr>
      </p:pic>
      <p:sp>
        <p:nvSpPr>
          <p:cNvPr id="17" name="Text 9"/>
          <p:cNvSpPr/>
          <p:nvPr/>
        </p:nvSpPr>
        <p:spPr>
          <a:xfrm>
            <a:off x="1728073" y="6618923"/>
            <a:ext cx="2525316"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Network Interface Layer</a:t>
            </a:r>
            <a:endParaRPr lang="en-US" sz="1701" dirty="0"/>
          </a:p>
        </p:txBody>
      </p:sp>
      <p:sp>
        <p:nvSpPr>
          <p:cNvPr id="18" name="Text 10"/>
          <p:cNvSpPr/>
          <p:nvPr/>
        </p:nvSpPr>
        <p:spPr>
          <a:xfrm>
            <a:off x="1728073" y="6992422"/>
            <a:ext cx="6811089" cy="276582"/>
          </a:xfrm>
          <a:prstGeom prst="rect">
            <a:avLst/>
          </a:prstGeom>
          <a:noFill/>
          <a:ln/>
        </p:spPr>
        <p:txBody>
          <a:bodyPr wrap="non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Provides access to the physical network and manages data flow between devices.</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029"/>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2743200"/>
          </a:xfrm>
          <a:prstGeom prst="rect">
            <a:avLst/>
          </a:prstGeom>
        </p:spPr>
      </p:pic>
      <p:sp>
        <p:nvSpPr>
          <p:cNvPr id="5" name="Text 1"/>
          <p:cNvSpPr/>
          <p:nvPr/>
        </p:nvSpPr>
        <p:spPr>
          <a:xfrm>
            <a:off x="1321356" y="3346609"/>
            <a:ext cx="8412956" cy="685800"/>
          </a:xfrm>
          <a:prstGeom prst="rect">
            <a:avLst/>
          </a:prstGeom>
          <a:noFill/>
          <a:ln/>
        </p:spPr>
        <p:txBody>
          <a:bodyPr wrap="none" rtlCol="0" anchor="t"/>
          <a:lstStyle/>
          <a:p>
            <a:pPr marL="0" indent="0">
              <a:lnSpc>
                <a:spcPts val="5400"/>
              </a:lnSpc>
              <a:buNone/>
            </a:pPr>
            <a:r>
              <a:rPr lang="en-US" sz="4320" dirty="0">
                <a:solidFill>
                  <a:srgbClr val="AE8625"/>
                </a:solidFill>
                <a:latin typeface="Prata" pitchFamily="34" charset="0"/>
                <a:ea typeface="Prata" pitchFamily="34" charset="-122"/>
                <a:cs typeface="Prata" pitchFamily="34" charset="-120"/>
              </a:rPr>
              <a:t>TCP/IP Addressing and Routing</a:t>
            </a:r>
            <a:endParaRPr lang="en-US" sz="4320" dirty="0"/>
          </a:p>
        </p:txBody>
      </p:sp>
      <p:sp>
        <p:nvSpPr>
          <p:cNvPr id="6" name="Text 2"/>
          <p:cNvSpPr/>
          <p:nvPr/>
        </p:nvSpPr>
        <p:spPr>
          <a:xfrm>
            <a:off x="1321356" y="4361498"/>
            <a:ext cx="11987689" cy="701993"/>
          </a:xfrm>
          <a:prstGeom prst="rect">
            <a:avLst/>
          </a:prstGeom>
          <a:noFill/>
          <a:ln/>
        </p:spPr>
        <p:txBody>
          <a:bodyPr wrap="square" rtlCol="0" anchor="t"/>
          <a:lstStyle/>
          <a:p>
            <a:pPr marL="0" indent="0">
              <a:lnSpc>
                <a:spcPts val="2765"/>
              </a:lnSpc>
              <a:buNone/>
            </a:pPr>
            <a:r>
              <a:rPr lang="en-US" sz="1728" dirty="0">
                <a:solidFill>
                  <a:srgbClr val="CFCBBF"/>
                </a:solidFill>
                <a:latin typeface="Raleway" pitchFamily="34" charset="0"/>
                <a:ea typeface="Raleway" pitchFamily="34" charset="-122"/>
                <a:cs typeface="Raleway" pitchFamily="34" charset="-120"/>
              </a:rPr>
              <a:t>TCP/IP employs a hierarchical addressing system to uniquely identify devices on networks. IP addresses are used for routing data packets across networks, ensuring efficient and accurate delivery.</a:t>
            </a:r>
            <a:endParaRPr lang="en-US" sz="1728" dirty="0"/>
          </a:p>
        </p:txBody>
      </p:sp>
      <p:sp>
        <p:nvSpPr>
          <p:cNvPr id="7" name="Shape 3"/>
          <p:cNvSpPr/>
          <p:nvPr/>
        </p:nvSpPr>
        <p:spPr>
          <a:xfrm>
            <a:off x="1321356" y="5310307"/>
            <a:ext cx="3849648" cy="2317313"/>
          </a:xfrm>
          <a:prstGeom prst="roundRect">
            <a:avLst>
              <a:gd name="adj" fmla="val 2841"/>
            </a:avLst>
          </a:prstGeom>
          <a:solidFill>
            <a:srgbClr val="2D3033"/>
          </a:solidFill>
          <a:ln/>
        </p:spPr>
      </p:sp>
      <p:sp>
        <p:nvSpPr>
          <p:cNvPr id="8" name="Text 4"/>
          <p:cNvSpPr/>
          <p:nvPr/>
        </p:nvSpPr>
        <p:spPr>
          <a:xfrm>
            <a:off x="1540788" y="5529739"/>
            <a:ext cx="2743200" cy="342900"/>
          </a:xfrm>
          <a:prstGeom prst="rect">
            <a:avLst/>
          </a:prstGeom>
          <a:noFill/>
          <a:ln/>
        </p:spPr>
        <p:txBody>
          <a:bodyPr wrap="none" rtlCol="0" anchor="t"/>
          <a:lstStyle/>
          <a:p>
            <a:pPr marL="0" indent="0">
              <a:lnSpc>
                <a:spcPts val="2700"/>
              </a:lnSpc>
              <a:buNone/>
            </a:pPr>
            <a:r>
              <a:rPr lang="en-US" sz="2160" dirty="0">
                <a:solidFill>
                  <a:srgbClr val="AE8625"/>
                </a:solidFill>
                <a:latin typeface="Prata" pitchFamily="34" charset="0"/>
                <a:ea typeface="Prata" pitchFamily="34" charset="-122"/>
                <a:cs typeface="Prata" pitchFamily="34" charset="-120"/>
              </a:rPr>
              <a:t>IP Addresses</a:t>
            </a:r>
            <a:endParaRPr lang="en-US" sz="2160" dirty="0"/>
          </a:p>
        </p:txBody>
      </p:sp>
      <p:sp>
        <p:nvSpPr>
          <p:cNvPr id="9" name="Text 5"/>
          <p:cNvSpPr/>
          <p:nvPr/>
        </p:nvSpPr>
        <p:spPr>
          <a:xfrm>
            <a:off x="1540788" y="6004203"/>
            <a:ext cx="3410783" cy="1052989"/>
          </a:xfrm>
          <a:prstGeom prst="rect">
            <a:avLst/>
          </a:prstGeom>
          <a:noFill/>
          <a:ln/>
        </p:spPr>
        <p:txBody>
          <a:bodyPr wrap="square" rtlCol="0" anchor="t"/>
          <a:lstStyle/>
          <a:p>
            <a:pPr marL="0" indent="0">
              <a:lnSpc>
                <a:spcPts val="2765"/>
              </a:lnSpc>
              <a:buNone/>
            </a:pPr>
            <a:r>
              <a:rPr lang="en-US" sz="1728" dirty="0">
                <a:solidFill>
                  <a:srgbClr val="CFCBBF"/>
                </a:solidFill>
                <a:latin typeface="Raleway" pitchFamily="34" charset="0"/>
                <a:ea typeface="Raleway" pitchFamily="34" charset="-122"/>
                <a:cs typeface="Raleway" pitchFamily="34" charset="-120"/>
              </a:rPr>
              <a:t>Each device on a network has a unique IP address, like a postal address for data packets.</a:t>
            </a:r>
            <a:endParaRPr lang="en-US" sz="1728" dirty="0"/>
          </a:p>
        </p:txBody>
      </p:sp>
      <p:sp>
        <p:nvSpPr>
          <p:cNvPr id="10" name="Shape 6"/>
          <p:cNvSpPr/>
          <p:nvPr/>
        </p:nvSpPr>
        <p:spPr>
          <a:xfrm>
            <a:off x="5390436" y="5310307"/>
            <a:ext cx="3849648" cy="2317313"/>
          </a:xfrm>
          <a:prstGeom prst="roundRect">
            <a:avLst>
              <a:gd name="adj" fmla="val 2841"/>
            </a:avLst>
          </a:prstGeom>
          <a:solidFill>
            <a:srgbClr val="2D3033"/>
          </a:solidFill>
          <a:ln/>
        </p:spPr>
      </p:sp>
      <p:sp>
        <p:nvSpPr>
          <p:cNvPr id="11" name="Text 7"/>
          <p:cNvSpPr/>
          <p:nvPr/>
        </p:nvSpPr>
        <p:spPr>
          <a:xfrm>
            <a:off x="5609868" y="5529739"/>
            <a:ext cx="2743200" cy="342900"/>
          </a:xfrm>
          <a:prstGeom prst="rect">
            <a:avLst/>
          </a:prstGeom>
          <a:noFill/>
          <a:ln/>
        </p:spPr>
        <p:txBody>
          <a:bodyPr wrap="none" rtlCol="0" anchor="t"/>
          <a:lstStyle/>
          <a:p>
            <a:pPr marL="0" indent="0">
              <a:lnSpc>
                <a:spcPts val="2700"/>
              </a:lnSpc>
              <a:buNone/>
            </a:pPr>
            <a:r>
              <a:rPr lang="en-US" sz="2160" dirty="0">
                <a:solidFill>
                  <a:srgbClr val="AE8625"/>
                </a:solidFill>
                <a:latin typeface="Prata" pitchFamily="34" charset="0"/>
                <a:ea typeface="Prata" pitchFamily="34" charset="-122"/>
                <a:cs typeface="Prata" pitchFamily="34" charset="-120"/>
              </a:rPr>
              <a:t>Subnets</a:t>
            </a:r>
            <a:endParaRPr lang="en-US" sz="2160" dirty="0"/>
          </a:p>
        </p:txBody>
      </p:sp>
      <p:sp>
        <p:nvSpPr>
          <p:cNvPr id="12" name="Text 8"/>
          <p:cNvSpPr/>
          <p:nvPr/>
        </p:nvSpPr>
        <p:spPr>
          <a:xfrm>
            <a:off x="5609868" y="6004203"/>
            <a:ext cx="3410783" cy="1403985"/>
          </a:xfrm>
          <a:prstGeom prst="rect">
            <a:avLst/>
          </a:prstGeom>
          <a:noFill/>
          <a:ln/>
        </p:spPr>
        <p:txBody>
          <a:bodyPr wrap="square" rtlCol="0" anchor="t"/>
          <a:lstStyle/>
          <a:p>
            <a:pPr marL="0" indent="0">
              <a:lnSpc>
                <a:spcPts val="2765"/>
              </a:lnSpc>
              <a:buNone/>
            </a:pPr>
            <a:r>
              <a:rPr lang="en-US" sz="1728" dirty="0">
                <a:solidFill>
                  <a:srgbClr val="CFCBBF"/>
                </a:solidFill>
                <a:latin typeface="Raleway" pitchFamily="34" charset="0"/>
                <a:ea typeface="Raleway" pitchFamily="34" charset="-122"/>
                <a:cs typeface="Raleway" pitchFamily="34" charset="-120"/>
              </a:rPr>
              <a:t>Networks are often divided into subnets, allowing for more efficient management and security.</a:t>
            </a:r>
            <a:endParaRPr lang="en-US" sz="1728" dirty="0"/>
          </a:p>
        </p:txBody>
      </p:sp>
      <p:sp>
        <p:nvSpPr>
          <p:cNvPr id="13" name="Shape 9"/>
          <p:cNvSpPr/>
          <p:nvPr/>
        </p:nvSpPr>
        <p:spPr>
          <a:xfrm>
            <a:off x="9459516" y="5310307"/>
            <a:ext cx="3849648" cy="2317313"/>
          </a:xfrm>
          <a:prstGeom prst="roundRect">
            <a:avLst>
              <a:gd name="adj" fmla="val 2841"/>
            </a:avLst>
          </a:prstGeom>
          <a:solidFill>
            <a:srgbClr val="2D3033"/>
          </a:solidFill>
          <a:ln/>
        </p:spPr>
      </p:sp>
      <p:sp>
        <p:nvSpPr>
          <p:cNvPr id="14" name="Text 10"/>
          <p:cNvSpPr/>
          <p:nvPr/>
        </p:nvSpPr>
        <p:spPr>
          <a:xfrm>
            <a:off x="9678948" y="5529739"/>
            <a:ext cx="2743200" cy="342900"/>
          </a:xfrm>
          <a:prstGeom prst="rect">
            <a:avLst/>
          </a:prstGeom>
          <a:noFill/>
          <a:ln/>
        </p:spPr>
        <p:txBody>
          <a:bodyPr wrap="none" rtlCol="0" anchor="t"/>
          <a:lstStyle/>
          <a:p>
            <a:pPr marL="0" indent="0">
              <a:lnSpc>
                <a:spcPts val="2700"/>
              </a:lnSpc>
              <a:buNone/>
            </a:pPr>
            <a:r>
              <a:rPr lang="en-US" sz="2160" dirty="0">
                <a:solidFill>
                  <a:srgbClr val="AE8625"/>
                </a:solidFill>
                <a:latin typeface="Prata" pitchFamily="34" charset="0"/>
                <a:ea typeface="Prata" pitchFamily="34" charset="-122"/>
                <a:cs typeface="Prata" pitchFamily="34" charset="-120"/>
              </a:rPr>
              <a:t>Routing Tables</a:t>
            </a:r>
            <a:endParaRPr lang="en-US" sz="2160" dirty="0"/>
          </a:p>
        </p:txBody>
      </p:sp>
      <p:sp>
        <p:nvSpPr>
          <p:cNvPr id="15" name="Text 11"/>
          <p:cNvSpPr/>
          <p:nvPr/>
        </p:nvSpPr>
        <p:spPr>
          <a:xfrm>
            <a:off x="9678948" y="6004203"/>
            <a:ext cx="3410783" cy="1403985"/>
          </a:xfrm>
          <a:prstGeom prst="rect">
            <a:avLst/>
          </a:prstGeom>
          <a:noFill/>
          <a:ln/>
        </p:spPr>
        <p:txBody>
          <a:bodyPr wrap="square" rtlCol="0" anchor="t"/>
          <a:lstStyle/>
          <a:p>
            <a:pPr marL="0" indent="0">
              <a:lnSpc>
                <a:spcPts val="2765"/>
              </a:lnSpc>
              <a:buNone/>
            </a:pPr>
            <a:r>
              <a:rPr lang="en-US" sz="1728" dirty="0">
                <a:solidFill>
                  <a:srgbClr val="CFCBBF"/>
                </a:solidFill>
                <a:latin typeface="Raleway" pitchFamily="34" charset="0"/>
                <a:ea typeface="Raleway" pitchFamily="34" charset="-122"/>
                <a:cs typeface="Raleway" pitchFamily="34" charset="-120"/>
              </a:rPr>
              <a:t>Routers use routing tables to determine the best path for data packets to travel, based on destination IP addresses.</a:t>
            </a:r>
            <a:endParaRPr lang="en-US" sz="1728"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664250"/>
            <a:ext cx="6374963" cy="540068"/>
          </a:xfrm>
          <a:prstGeom prst="rect">
            <a:avLst/>
          </a:prstGeom>
          <a:noFill/>
          <a:ln/>
        </p:spPr>
        <p:txBody>
          <a:bodyPr wrap="none" rtlCol="0" anchor="t"/>
          <a:lstStyle/>
          <a:p>
            <a:pPr marL="0" indent="0">
              <a:lnSpc>
                <a:spcPts val="4253"/>
              </a:lnSpc>
              <a:buNone/>
            </a:pPr>
            <a:r>
              <a:rPr lang="en-US" sz="3402" dirty="0">
                <a:solidFill>
                  <a:srgbClr val="AE8625"/>
                </a:solidFill>
                <a:latin typeface="Prata" pitchFamily="34" charset="0"/>
                <a:ea typeface="Prata" pitchFamily="34" charset="-122"/>
                <a:cs typeface="Prata" pitchFamily="34" charset="-120"/>
              </a:rPr>
              <a:t>TCP/IP in Modern Networking</a:t>
            </a:r>
            <a:endParaRPr lang="en-US" sz="3402" dirty="0"/>
          </a:p>
        </p:txBody>
      </p:sp>
      <p:sp>
        <p:nvSpPr>
          <p:cNvPr id="6" name="Text 2"/>
          <p:cNvSpPr/>
          <p:nvPr/>
        </p:nvSpPr>
        <p:spPr>
          <a:xfrm>
            <a:off x="604837" y="1463516"/>
            <a:ext cx="7934325" cy="829747"/>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TCP/IP is ubiquitous in modern networking, supporting various technologies, including the internet, intranets, and wireless networks. It provides the foundation for seamless communication between devices, enabling the exchange of data and information.</a:t>
            </a:r>
            <a:endParaRPr lang="en-US" sz="1361" dirty="0"/>
          </a:p>
        </p:txBody>
      </p:sp>
      <p:pic>
        <p:nvPicPr>
          <p:cNvPr id="7" name="Image 2" descr="preencoded.png"/>
          <p:cNvPicPr>
            <a:picLocks noChangeAspect="1"/>
          </p:cNvPicPr>
          <p:nvPr/>
        </p:nvPicPr>
        <p:blipFill>
          <a:blip r:embed="rId5"/>
          <a:stretch>
            <a:fillRect/>
          </a:stretch>
        </p:blipFill>
        <p:spPr>
          <a:xfrm>
            <a:off x="604837" y="2487573"/>
            <a:ext cx="431959" cy="431959"/>
          </a:xfrm>
          <a:prstGeom prst="rect">
            <a:avLst/>
          </a:prstGeom>
        </p:spPr>
      </p:pic>
      <p:sp>
        <p:nvSpPr>
          <p:cNvPr id="8" name="Text 3"/>
          <p:cNvSpPr/>
          <p:nvPr/>
        </p:nvSpPr>
        <p:spPr>
          <a:xfrm>
            <a:off x="604837" y="3092291"/>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Internet</a:t>
            </a:r>
            <a:endParaRPr lang="en-US" sz="1701" dirty="0"/>
          </a:p>
        </p:txBody>
      </p:sp>
      <p:sp>
        <p:nvSpPr>
          <p:cNvPr id="9" name="Text 4"/>
          <p:cNvSpPr/>
          <p:nvPr/>
        </p:nvSpPr>
        <p:spPr>
          <a:xfrm>
            <a:off x="604837" y="3465790"/>
            <a:ext cx="7934325" cy="276582"/>
          </a:xfrm>
          <a:prstGeom prst="rect">
            <a:avLst/>
          </a:prstGeom>
          <a:noFill/>
          <a:ln/>
        </p:spPr>
        <p:txBody>
          <a:bodyPr wrap="non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TCP/IP is the foundation of the internet, enabling global communication and information sharing.</a:t>
            </a:r>
            <a:endParaRPr lang="en-US" sz="1361" dirty="0"/>
          </a:p>
        </p:txBody>
      </p:sp>
      <p:pic>
        <p:nvPicPr>
          <p:cNvPr id="10" name="Image 3" descr="preencoded.png"/>
          <p:cNvPicPr>
            <a:picLocks noChangeAspect="1"/>
          </p:cNvPicPr>
          <p:nvPr/>
        </p:nvPicPr>
        <p:blipFill>
          <a:blip r:embed="rId6"/>
          <a:stretch>
            <a:fillRect/>
          </a:stretch>
        </p:blipFill>
        <p:spPr>
          <a:xfrm>
            <a:off x="604837" y="4260771"/>
            <a:ext cx="431959" cy="431959"/>
          </a:xfrm>
          <a:prstGeom prst="rect">
            <a:avLst/>
          </a:prstGeom>
        </p:spPr>
      </p:pic>
      <p:sp>
        <p:nvSpPr>
          <p:cNvPr id="11" name="Text 5"/>
          <p:cNvSpPr/>
          <p:nvPr/>
        </p:nvSpPr>
        <p:spPr>
          <a:xfrm>
            <a:off x="604837" y="4865489"/>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Mobile Networks</a:t>
            </a:r>
            <a:endParaRPr lang="en-US" sz="1701" dirty="0"/>
          </a:p>
        </p:txBody>
      </p:sp>
      <p:sp>
        <p:nvSpPr>
          <p:cNvPr id="12" name="Text 6"/>
          <p:cNvSpPr/>
          <p:nvPr/>
        </p:nvSpPr>
        <p:spPr>
          <a:xfrm>
            <a:off x="604837" y="5238988"/>
            <a:ext cx="7934325" cy="553164"/>
          </a:xfrm>
          <a:prstGeom prst="rect">
            <a:avLst/>
          </a:prstGeom>
          <a:noFill/>
          <a:ln/>
        </p:spPr>
        <p:txBody>
          <a:bodyPr wrap="squar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TCP/IP is essential for mobile networks, allowing devices to connect to the internet and communicate with each other.</a:t>
            </a:r>
            <a:endParaRPr lang="en-US" sz="1361" dirty="0"/>
          </a:p>
        </p:txBody>
      </p:sp>
      <p:pic>
        <p:nvPicPr>
          <p:cNvPr id="13" name="Image 4" descr="preencoded.png"/>
          <p:cNvPicPr>
            <a:picLocks noChangeAspect="1"/>
          </p:cNvPicPr>
          <p:nvPr/>
        </p:nvPicPr>
        <p:blipFill>
          <a:blip r:embed="rId7"/>
          <a:stretch>
            <a:fillRect/>
          </a:stretch>
        </p:blipFill>
        <p:spPr>
          <a:xfrm>
            <a:off x="604837" y="6310551"/>
            <a:ext cx="431959" cy="431959"/>
          </a:xfrm>
          <a:prstGeom prst="rect">
            <a:avLst/>
          </a:prstGeom>
        </p:spPr>
      </p:pic>
      <p:sp>
        <p:nvSpPr>
          <p:cNvPr id="14" name="Text 7"/>
          <p:cNvSpPr/>
          <p:nvPr/>
        </p:nvSpPr>
        <p:spPr>
          <a:xfrm>
            <a:off x="604837" y="6915269"/>
            <a:ext cx="2160270" cy="269915"/>
          </a:xfrm>
          <a:prstGeom prst="rect">
            <a:avLst/>
          </a:prstGeom>
          <a:noFill/>
          <a:ln/>
        </p:spPr>
        <p:txBody>
          <a:bodyPr wrap="none" rtlCol="0" anchor="t"/>
          <a:lstStyle/>
          <a:p>
            <a:pPr marL="0" indent="0" algn="l">
              <a:lnSpc>
                <a:spcPts val="2126"/>
              </a:lnSpc>
              <a:buNone/>
            </a:pPr>
            <a:r>
              <a:rPr lang="en-US" sz="1701" dirty="0">
                <a:solidFill>
                  <a:srgbClr val="AE8625"/>
                </a:solidFill>
                <a:latin typeface="Prata" pitchFamily="34" charset="0"/>
                <a:ea typeface="Prata" pitchFamily="34" charset="-122"/>
                <a:cs typeface="Prata" pitchFamily="34" charset="-120"/>
              </a:rPr>
              <a:t>Data Centers</a:t>
            </a:r>
            <a:endParaRPr lang="en-US" sz="1701" dirty="0"/>
          </a:p>
        </p:txBody>
      </p:sp>
      <p:sp>
        <p:nvSpPr>
          <p:cNvPr id="15" name="Text 8"/>
          <p:cNvSpPr/>
          <p:nvPr/>
        </p:nvSpPr>
        <p:spPr>
          <a:xfrm>
            <a:off x="604837" y="7288768"/>
            <a:ext cx="7934325" cy="276582"/>
          </a:xfrm>
          <a:prstGeom prst="rect">
            <a:avLst/>
          </a:prstGeom>
          <a:noFill/>
          <a:ln/>
        </p:spPr>
        <p:txBody>
          <a:bodyPr wrap="none" rtlCol="0" anchor="t"/>
          <a:lstStyle/>
          <a:p>
            <a:pPr marL="0" indent="0" algn="l">
              <a:lnSpc>
                <a:spcPts val="2177"/>
              </a:lnSpc>
              <a:buNone/>
            </a:pPr>
            <a:r>
              <a:rPr lang="en-US" sz="1361" dirty="0">
                <a:solidFill>
                  <a:srgbClr val="CFCBBF"/>
                </a:solidFill>
                <a:latin typeface="Raleway" pitchFamily="34" charset="0"/>
                <a:ea typeface="Raleway" pitchFamily="34" charset="-122"/>
                <a:cs typeface="Raleway" pitchFamily="34" charset="-120"/>
              </a:rPr>
              <a:t>TCP/IP plays a vital role in data centers, enabling efficient data storage, processing, and distribution.</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840343"/>
            <a:ext cx="6463427" cy="540068"/>
          </a:xfrm>
          <a:prstGeom prst="rect">
            <a:avLst/>
          </a:prstGeom>
          <a:noFill/>
          <a:ln/>
        </p:spPr>
        <p:txBody>
          <a:bodyPr wrap="none" rtlCol="0" anchor="t"/>
          <a:lstStyle/>
          <a:p>
            <a:pPr marL="0" indent="0">
              <a:lnSpc>
                <a:spcPts val="4253"/>
              </a:lnSpc>
              <a:buNone/>
            </a:pPr>
            <a:r>
              <a:rPr lang="en-US" sz="3402" dirty="0">
                <a:solidFill>
                  <a:srgbClr val="AE8625"/>
                </a:solidFill>
                <a:latin typeface="Prata" pitchFamily="34" charset="0"/>
                <a:ea typeface="Prata" pitchFamily="34" charset="-122"/>
                <a:cs typeface="Prata" pitchFamily="34" charset="-120"/>
              </a:rPr>
              <a:t>Conclusion and Key Takeaways</a:t>
            </a:r>
            <a:endParaRPr lang="en-US" sz="3402" dirty="0"/>
          </a:p>
        </p:txBody>
      </p:sp>
      <p:sp>
        <p:nvSpPr>
          <p:cNvPr id="6" name="Text 2"/>
          <p:cNvSpPr/>
          <p:nvPr/>
        </p:nvSpPr>
        <p:spPr>
          <a:xfrm>
            <a:off x="6091238" y="1639610"/>
            <a:ext cx="7934325" cy="829747"/>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TCP/IP is a fundamental and ubiquitous protocol suite that forms the backbone of modern networking. Its layered architecture, addressing system, and routing mechanisms enable reliable and efficient communication between devices across diverse networks.</a:t>
            </a:r>
            <a:endParaRPr lang="en-US" sz="1361" dirty="0"/>
          </a:p>
        </p:txBody>
      </p:sp>
      <p:sp>
        <p:nvSpPr>
          <p:cNvPr id="7" name="Shape 3"/>
          <p:cNvSpPr/>
          <p:nvPr/>
        </p:nvSpPr>
        <p:spPr>
          <a:xfrm>
            <a:off x="6091238" y="2857976"/>
            <a:ext cx="388739" cy="388739"/>
          </a:xfrm>
          <a:prstGeom prst="roundRect">
            <a:avLst>
              <a:gd name="adj" fmla="val 13337"/>
            </a:avLst>
          </a:prstGeom>
          <a:solidFill>
            <a:srgbClr val="2D3033"/>
          </a:solidFill>
          <a:ln/>
        </p:spPr>
      </p:sp>
      <p:sp>
        <p:nvSpPr>
          <p:cNvPr id="8" name="Text 4"/>
          <p:cNvSpPr/>
          <p:nvPr/>
        </p:nvSpPr>
        <p:spPr>
          <a:xfrm>
            <a:off x="6240780" y="2922746"/>
            <a:ext cx="89535" cy="259199"/>
          </a:xfrm>
          <a:prstGeom prst="rect">
            <a:avLst/>
          </a:prstGeom>
          <a:noFill/>
          <a:ln/>
        </p:spPr>
        <p:txBody>
          <a:bodyPr wrap="none" rtlCol="0" anchor="t"/>
          <a:lstStyle/>
          <a:p>
            <a:pPr marL="0" indent="0" algn="ctr">
              <a:lnSpc>
                <a:spcPts val="2041"/>
              </a:lnSpc>
              <a:buNone/>
            </a:pPr>
            <a:r>
              <a:rPr lang="en-US" sz="2041" dirty="0">
                <a:solidFill>
                  <a:srgbClr val="AE8625"/>
                </a:solidFill>
                <a:latin typeface="Prata" pitchFamily="34" charset="0"/>
                <a:ea typeface="Prata" pitchFamily="34" charset="-122"/>
                <a:cs typeface="Prata" pitchFamily="34" charset="-120"/>
              </a:rPr>
              <a:t>1</a:t>
            </a:r>
            <a:endParaRPr lang="en-US" sz="2041" dirty="0"/>
          </a:p>
        </p:txBody>
      </p:sp>
      <p:sp>
        <p:nvSpPr>
          <p:cNvPr id="9" name="Text 5"/>
          <p:cNvSpPr/>
          <p:nvPr/>
        </p:nvSpPr>
        <p:spPr>
          <a:xfrm>
            <a:off x="6652736" y="2857976"/>
            <a:ext cx="2742367" cy="269915"/>
          </a:xfrm>
          <a:prstGeom prst="rect">
            <a:avLst/>
          </a:prstGeom>
          <a:noFill/>
          <a:ln/>
        </p:spPr>
        <p:txBody>
          <a:bodyPr wrap="none" rtlCol="0" anchor="t"/>
          <a:lstStyle/>
          <a:p>
            <a:pPr marL="0" indent="0">
              <a:lnSpc>
                <a:spcPts val="2126"/>
              </a:lnSpc>
              <a:buNone/>
            </a:pPr>
            <a:r>
              <a:rPr lang="en-US" sz="1701" dirty="0">
                <a:solidFill>
                  <a:srgbClr val="AE8625"/>
                </a:solidFill>
                <a:latin typeface="Prata" pitchFamily="34" charset="0"/>
                <a:ea typeface="Prata" pitchFamily="34" charset="-122"/>
                <a:cs typeface="Prata" pitchFamily="34" charset="-120"/>
              </a:rPr>
              <a:t>Foundation of the Internet</a:t>
            </a:r>
            <a:endParaRPr lang="en-US" sz="1701" dirty="0"/>
          </a:p>
        </p:txBody>
      </p:sp>
      <p:sp>
        <p:nvSpPr>
          <p:cNvPr id="10" name="Text 6"/>
          <p:cNvSpPr/>
          <p:nvPr/>
        </p:nvSpPr>
        <p:spPr>
          <a:xfrm>
            <a:off x="6652736" y="3231475"/>
            <a:ext cx="7372826" cy="553164"/>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TCP/IP is the cornerstone of the internet, enabling global connectivity and information sharing.</a:t>
            </a:r>
            <a:endParaRPr lang="en-US" sz="1361" dirty="0"/>
          </a:p>
        </p:txBody>
      </p:sp>
      <p:sp>
        <p:nvSpPr>
          <p:cNvPr id="11" name="Shape 7"/>
          <p:cNvSpPr/>
          <p:nvPr/>
        </p:nvSpPr>
        <p:spPr>
          <a:xfrm>
            <a:off x="6091238" y="4151709"/>
            <a:ext cx="388739" cy="388739"/>
          </a:xfrm>
          <a:prstGeom prst="roundRect">
            <a:avLst>
              <a:gd name="adj" fmla="val 13337"/>
            </a:avLst>
          </a:prstGeom>
          <a:solidFill>
            <a:srgbClr val="2D3033"/>
          </a:solidFill>
          <a:ln/>
        </p:spPr>
      </p:sp>
      <p:sp>
        <p:nvSpPr>
          <p:cNvPr id="12" name="Text 8"/>
          <p:cNvSpPr/>
          <p:nvPr/>
        </p:nvSpPr>
        <p:spPr>
          <a:xfrm>
            <a:off x="6206133" y="4216479"/>
            <a:ext cx="158948" cy="259199"/>
          </a:xfrm>
          <a:prstGeom prst="rect">
            <a:avLst/>
          </a:prstGeom>
          <a:noFill/>
          <a:ln/>
        </p:spPr>
        <p:txBody>
          <a:bodyPr wrap="none" rtlCol="0" anchor="t"/>
          <a:lstStyle/>
          <a:p>
            <a:pPr marL="0" indent="0" algn="ctr">
              <a:lnSpc>
                <a:spcPts val="2041"/>
              </a:lnSpc>
              <a:buNone/>
            </a:pPr>
            <a:r>
              <a:rPr lang="en-US" sz="2041" dirty="0">
                <a:solidFill>
                  <a:srgbClr val="AE8625"/>
                </a:solidFill>
                <a:latin typeface="Prata" pitchFamily="34" charset="0"/>
                <a:ea typeface="Prata" pitchFamily="34" charset="-122"/>
                <a:cs typeface="Prata" pitchFamily="34" charset="-120"/>
              </a:rPr>
              <a:t>2</a:t>
            </a:r>
            <a:endParaRPr lang="en-US" sz="2041" dirty="0"/>
          </a:p>
        </p:txBody>
      </p:sp>
      <p:sp>
        <p:nvSpPr>
          <p:cNvPr id="13" name="Text 9"/>
          <p:cNvSpPr/>
          <p:nvPr/>
        </p:nvSpPr>
        <p:spPr>
          <a:xfrm>
            <a:off x="6652736" y="4151709"/>
            <a:ext cx="2325886" cy="269915"/>
          </a:xfrm>
          <a:prstGeom prst="rect">
            <a:avLst/>
          </a:prstGeom>
          <a:noFill/>
          <a:ln/>
        </p:spPr>
        <p:txBody>
          <a:bodyPr wrap="none" rtlCol="0" anchor="t"/>
          <a:lstStyle/>
          <a:p>
            <a:pPr marL="0" indent="0">
              <a:lnSpc>
                <a:spcPts val="2126"/>
              </a:lnSpc>
              <a:buNone/>
            </a:pPr>
            <a:r>
              <a:rPr lang="en-US" sz="1701" dirty="0">
                <a:solidFill>
                  <a:srgbClr val="AE8625"/>
                </a:solidFill>
                <a:latin typeface="Prata" pitchFamily="34" charset="0"/>
                <a:ea typeface="Prata" pitchFamily="34" charset="-122"/>
                <a:cs typeface="Prata" pitchFamily="34" charset="-120"/>
              </a:rPr>
              <a:t>Reliable Data Delivery</a:t>
            </a:r>
            <a:endParaRPr lang="en-US" sz="1701" dirty="0"/>
          </a:p>
        </p:txBody>
      </p:sp>
      <p:sp>
        <p:nvSpPr>
          <p:cNvPr id="14" name="Text 10"/>
          <p:cNvSpPr/>
          <p:nvPr/>
        </p:nvSpPr>
        <p:spPr>
          <a:xfrm>
            <a:off x="6652736" y="4525208"/>
            <a:ext cx="7372826" cy="276582"/>
          </a:xfrm>
          <a:prstGeom prst="rect">
            <a:avLst/>
          </a:prstGeom>
          <a:noFill/>
          <a:ln/>
        </p:spPr>
        <p:txBody>
          <a:bodyPr wrap="non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TCP ensures data is delivered reliably, in the correct order, and with error detection.</a:t>
            </a:r>
            <a:endParaRPr lang="en-US" sz="1361" dirty="0"/>
          </a:p>
        </p:txBody>
      </p:sp>
      <p:sp>
        <p:nvSpPr>
          <p:cNvPr id="15" name="Shape 11"/>
          <p:cNvSpPr/>
          <p:nvPr/>
        </p:nvSpPr>
        <p:spPr>
          <a:xfrm>
            <a:off x="6091238" y="5168860"/>
            <a:ext cx="388739" cy="388739"/>
          </a:xfrm>
          <a:prstGeom prst="roundRect">
            <a:avLst>
              <a:gd name="adj" fmla="val 13337"/>
            </a:avLst>
          </a:prstGeom>
          <a:solidFill>
            <a:srgbClr val="2D3033"/>
          </a:solidFill>
          <a:ln/>
        </p:spPr>
      </p:sp>
      <p:sp>
        <p:nvSpPr>
          <p:cNvPr id="16" name="Text 12"/>
          <p:cNvSpPr/>
          <p:nvPr/>
        </p:nvSpPr>
        <p:spPr>
          <a:xfrm>
            <a:off x="6205180" y="5233630"/>
            <a:ext cx="160734" cy="259199"/>
          </a:xfrm>
          <a:prstGeom prst="rect">
            <a:avLst/>
          </a:prstGeom>
          <a:noFill/>
          <a:ln/>
        </p:spPr>
        <p:txBody>
          <a:bodyPr wrap="none" rtlCol="0" anchor="t"/>
          <a:lstStyle/>
          <a:p>
            <a:pPr marL="0" indent="0" algn="ctr">
              <a:lnSpc>
                <a:spcPts val="2041"/>
              </a:lnSpc>
              <a:buNone/>
            </a:pPr>
            <a:r>
              <a:rPr lang="en-US" sz="2041" dirty="0">
                <a:solidFill>
                  <a:srgbClr val="AE8625"/>
                </a:solidFill>
                <a:latin typeface="Prata" pitchFamily="34" charset="0"/>
                <a:ea typeface="Prata" pitchFamily="34" charset="-122"/>
                <a:cs typeface="Prata" pitchFamily="34" charset="-120"/>
              </a:rPr>
              <a:t>3</a:t>
            </a:r>
            <a:endParaRPr lang="en-US" sz="2041" dirty="0"/>
          </a:p>
        </p:txBody>
      </p:sp>
      <p:sp>
        <p:nvSpPr>
          <p:cNvPr id="17" name="Text 13"/>
          <p:cNvSpPr/>
          <p:nvPr/>
        </p:nvSpPr>
        <p:spPr>
          <a:xfrm>
            <a:off x="6652736" y="5168860"/>
            <a:ext cx="2476857" cy="269915"/>
          </a:xfrm>
          <a:prstGeom prst="rect">
            <a:avLst/>
          </a:prstGeom>
          <a:noFill/>
          <a:ln/>
        </p:spPr>
        <p:txBody>
          <a:bodyPr wrap="none" rtlCol="0" anchor="t"/>
          <a:lstStyle/>
          <a:p>
            <a:pPr marL="0" indent="0">
              <a:lnSpc>
                <a:spcPts val="2126"/>
              </a:lnSpc>
              <a:buNone/>
            </a:pPr>
            <a:r>
              <a:rPr lang="en-US" sz="1701" dirty="0">
                <a:solidFill>
                  <a:srgbClr val="AE8625"/>
                </a:solidFill>
                <a:latin typeface="Prata" pitchFamily="34" charset="0"/>
                <a:ea typeface="Prata" pitchFamily="34" charset="-122"/>
                <a:cs typeface="Prata" pitchFamily="34" charset="-120"/>
              </a:rPr>
              <a:t>Addressing and Routing</a:t>
            </a:r>
            <a:endParaRPr lang="en-US" sz="1701" dirty="0"/>
          </a:p>
        </p:txBody>
      </p:sp>
      <p:sp>
        <p:nvSpPr>
          <p:cNvPr id="18" name="Text 14"/>
          <p:cNvSpPr/>
          <p:nvPr/>
        </p:nvSpPr>
        <p:spPr>
          <a:xfrm>
            <a:off x="6652736" y="5542359"/>
            <a:ext cx="7372826" cy="553164"/>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IP provides a unique address for each device and determines the best path for data packets to travel.</a:t>
            </a:r>
            <a:endParaRPr lang="en-US" sz="1361" dirty="0"/>
          </a:p>
        </p:txBody>
      </p:sp>
      <p:sp>
        <p:nvSpPr>
          <p:cNvPr id="19" name="Shape 15"/>
          <p:cNvSpPr/>
          <p:nvPr/>
        </p:nvSpPr>
        <p:spPr>
          <a:xfrm>
            <a:off x="6091238" y="6462593"/>
            <a:ext cx="388739" cy="388739"/>
          </a:xfrm>
          <a:prstGeom prst="roundRect">
            <a:avLst>
              <a:gd name="adj" fmla="val 13337"/>
            </a:avLst>
          </a:prstGeom>
          <a:solidFill>
            <a:srgbClr val="2D3033"/>
          </a:solidFill>
          <a:ln/>
        </p:spPr>
      </p:sp>
      <p:sp>
        <p:nvSpPr>
          <p:cNvPr id="20" name="Text 16"/>
          <p:cNvSpPr/>
          <p:nvPr/>
        </p:nvSpPr>
        <p:spPr>
          <a:xfrm>
            <a:off x="6209705" y="6527363"/>
            <a:ext cx="151686" cy="259199"/>
          </a:xfrm>
          <a:prstGeom prst="rect">
            <a:avLst/>
          </a:prstGeom>
          <a:noFill/>
          <a:ln/>
        </p:spPr>
        <p:txBody>
          <a:bodyPr wrap="none" rtlCol="0" anchor="t"/>
          <a:lstStyle/>
          <a:p>
            <a:pPr marL="0" indent="0" algn="ctr">
              <a:lnSpc>
                <a:spcPts val="2041"/>
              </a:lnSpc>
              <a:buNone/>
            </a:pPr>
            <a:r>
              <a:rPr lang="en-US" sz="2041" dirty="0">
                <a:solidFill>
                  <a:srgbClr val="AE8625"/>
                </a:solidFill>
                <a:latin typeface="Prata" pitchFamily="34" charset="0"/>
                <a:ea typeface="Prata" pitchFamily="34" charset="-122"/>
                <a:cs typeface="Prata" pitchFamily="34" charset="-120"/>
              </a:rPr>
              <a:t>4</a:t>
            </a:r>
            <a:endParaRPr lang="en-US" sz="2041" dirty="0"/>
          </a:p>
        </p:txBody>
      </p:sp>
      <p:sp>
        <p:nvSpPr>
          <p:cNvPr id="21" name="Text 17"/>
          <p:cNvSpPr/>
          <p:nvPr/>
        </p:nvSpPr>
        <p:spPr>
          <a:xfrm>
            <a:off x="6652736" y="6462593"/>
            <a:ext cx="3551158" cy="269915"/>
          </a:xfrm>
          <a:prstGeom prst="rect">
            <a:avLst/>
          </a:prstGeom>
          <a:noFill/>
          <a:ln/>
        </p:spPr>
        <p:txBody>
          <a:bodyPr wrap="none" rtlCol="0" anchor="t"/>
          <a:lstStyle/>
          <a:p>
            <a:pPr marL="0" indent="0">
              <a:lnSpc>
                <a:spcPts val="2126"/>
              </a:lnSpc>
              <a:buNone/>
            </a:pPr>
            <a:r>
              <a:rPr lang="en-US" sz="1701" dirty="0">
                <a:solidFill>
                  <a:srgbClr val="AE8625"/>
                </a:solidFill>
                <a:latin typeface="Prata" pitchFamily="34" charset="0"/>
                <a:ea typeface="Prata" pitchFamily="34" charset="-122"/>
                <a:cs typeface="Prata" pitchFamily="34" charset="-120"/>
              </a:rPr>
              <a:t>Ubiquitous in Modern Networking</a:t>
            </a:r>
            <a:endParaRPr lang="en-US" sz="1701" dirty="0"/>
          </a:p>
        </p:txBody>
      </p:sp>
      <p:sp>
        <p:nvSpPr>
          <p:cNvPr id="22" name="Text 18"/>
          <p:cNvSpPr/>
          <p:nvPr/>
        </p:nvSpPr>
        <p:spPr>
          <a:xfrm>
            <a:off x="6652736" y="6836093"/>
            <a:ext cx="7372826" cy="553164"/>
          </a:xfrm>
          <a:prstGeom prst="rect">
            <a:avLst/>
          </a:prstGeom>
          <a:noFill/>
          <a:ln/>
        </p:spPr>
        <p:txBody>
          <a:bodyPr wrap="square" rtlCol="0" anchor="t"/>
          <a:lstStyle/>
          <a:p>
            <a:pPr marL="0" indent="0">
              <a:lnSpc>
                <a:spcPts val="2177"/>
              </a:lnSpc>
              <a:buNone/>
            </a:pPr>
            <a:r>
              <a:rPr lang="en-US" sz="1361" dirty="0">
                <a:solidFill>
                  <a:srgbClr val="CFCBBF"/>
                </a:solidFill>
                <a:latin typeface="Raleway" pitchFamily="34" charset="0"/>
                <a:ea typeface="Raleway" pitchFamily="34" charset="-122"/>
                <a:cs typeface="Raleway" pitchFamily="34" charset="-120"/>
              </a:rPr>
              <a:t>TCP/IP is essential for various networks, including the internet, intranets, and wireless networks.</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808</Words>
  <Application>Microsoft Office PowerPoint</Application>
  <PresentationFormat>Custom</PresentationFormat>
  <Paragraphs>97</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 840</cp:lastModifiedBy>
  <cp:revision>2</cp:revision>
  <dcterms:created xsi:type="dcterms:W3CDTF">2024-07-09T14:30:56Z</dcterms:created>
  <dcterms:modified xsi:type="dcterms:W3CDTF">2024-07-11T15:59:38Z</dcterms:modified>
</cp:coreProperties>
</file>